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2"/>
  </p:notesMasterIdLst>
  <p:sldIdLst>
    <p:sldId id="256" r:id="rId5"/>
    <p:sldId id="698" r:id="rId6"/>
    <p:sldId id="625" r:id="rId7"/>
    <p:sldId id="626" r:id="rId8"/>
    <p:sldId id="627" r:id="rId9"/>
    <p:sldId id="629" r:id="rId10"/>
    <p:sldId id="630" r:id="rId11"/>
    <p:sldId id="691" r:id="rId12"/>
    <p:sldId id="692" r:id="rId13"/>
    <p:sldId id="639" r:id="rId14"/>
    <p:sldId id="693" r:id="rId15"/>
    <p:sldId id="673" r:id="rId16"/>
    <p:sldId id="695" r:id="rId17"/>
    <p:sldId id="674" r:id="rId18"/>
    <p:sldId id="675" r:id="rId19"/>
    <p:sldId id="676" r:id="rId20"/>
    <p:sldId id="677" r:id="rId21"/>
    <p:sldId id="678" r:id="rId22"/>
    <p:sldId id="696" r:id="rId23"/>
    <p:sldId id="680" r:id="rId24"/>
    <p:sldId id="683" r:id="rId25"/>
    <p:sldId id="682" r:id="rId26"/>
    <p:sldId id="690" r:id="rId27"/>
    <p:sldId id="669" r:id="rId28"/>
    <p:sldId id="670" r:id="rId29"/>
    <p:sldId id="340" r:id="rId30"/>
    <p:sldId id="697" r:id="rId31"/>
  </p:sldIdLst>
  <p:sldSz cx="12192000" cy="6858000"/>
  <p:notesSz cx="6858000" cy="9144000"/>
  <p:embeddedFontLst>
    <p:embeddedFont>
      <p:font typeface="Inter Display" panose="02000503000000020004" pitchFamily="2" charset="0"/>
      <p:regular r:id="rId33"/>
      <p:bold r:id="rId34"/>
      <p:italic r:id="rId35"/>
      <p:boldItalic r:id="rId36"/>
    </p:embeddedFont>
    <p:embeddedFont>
      <p:font typeface="Malgun Gothic" panose="020B0503020000020004" pitchFamily="34" charset="-127"/>
      <p:regular r:id="rId37"/>
      <p:bold r:id="rId38"/>
    </p:embeddedFont>
    <p:embeddedFont>
      <p:font typeface="Neue Haas Grotesk Text Pro" panose="020B0504020202020204" pitchFamily="34" charset="77"/>
      <p:regular r:id="rId39"/>
      <p:bold r:id="rId40"/>
      <p:italic r:id="rId41"/>
      <p:boldItalic r:id="rId42"/>
    </p:embeddedFont>
    <p:embeddedFont>
      <p:font typeface="Yu Gothic" panose="020B0400000000000000" pitchFamily="34" charset="-128"/>
      <p:regular r:id="rId43"/>
      <p:bold r:id="rId44"/>
    </p:embeddedFont>
    <p:embeddedFont>
      <p:font typeface="Yu Gothic Medium" panose="020B0400000000000000" pitchFamily="34" charset="-128"/>
      <p:regular r:id="rId45"/>
    </p:embeddedFont>
  </p:embeddedFontLst>
  <p:custDataLst>
    <p:tags r:id="rId46"/>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6DFD45-1167-81A0-BE00-AFB6735BAA66}" name="Emma Symington" initials="ES" userId="S::emma.symington@wineaustralia.com::a85d5d76-701e-415b-a297-15fcc699ee67" providerId="AD"/>
  <p188:author id="{00282DEE-CFDE-7DB6-ABFB-86091AF25804}" name="Cameron Midson" initials="" userId="S::cameron.midson@wineaustralia.com::510fe36d-201b-4d30-8c49-491c553674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4A2895-B553-374D-BDE6-70728277E357}" v="21" dt="2026-09-13T23:51:58.5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87" autoAdjust="0"/>
    <p:restoredTop sz="94791"/>
  </p:normalViewPr>
  <p:slideViewPr>
    <p:cSldViewPr snapToGrid="0">
      <p:cViewPr varScale="1">
        <p:scale>
          <a:sx n="114" d="100"/>
          <a:sy n="114" d="100"/>
        </p:scale>
        <p:origin x="184" y="368"/>
      </p:cViewPr>
      <p:guideLst>
        <p:guide orient="horz" pos="1434"/>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font" Target="fonts/font9.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undo custSel modSld">
      <pc:chgData name="Cameron Midson" userId="510fe36d-201b-4d30-8c49-491c55367456" providerId="ADAL" clId="{93217E07-8A0E-5D7D-A37A-49773A2FEA36}" dt="2026-09-13T23:52:12.355" v="133" actId="1076"/>
      <pc:docMkLst>
        <pc:docMk/>
      </pc:docMkLst>
      <pc:sldChg chg="modSp mod">
        <pc:chgData name="Cameron Midson" userId="510fe36d-201b-4d30-8c49-491c55367456" providerId="ADAL" clId="{93217E07-8A0E-5D7D-A37A-49773A2FEA36}" dt="2026-09-13T23:19:32.245" v="1"/>
        <pc:sldMkLst>
          <pc:docMk/>
          <pc:sldMk cId="1789970845" sldId="256"/>
        </pc:sldMkLst>
        <pc:spChg chg="mod">
          <ac:chgData name="Cameron Midson" userId="510fe36d-201b-4d30-8c49-491c55367456" providerId="ADAL" clId="{93217E07-8A0E-5D7D-A37A-49773A2FEA36}" dt="2026-09-13T23:19:32.245" v="1"/>
          <ac:spMkLst>
            <pc:docMk/>
            <pc:sldMk cId="1789970845" sldId="256"/>
            <ac:spMk id="7" creationId="{8B1D4A70-6CA2-23A1-1A5A-497FD63075D8}"/>
          </ac:spMkLst>
        </pc:spChg>
      </pc:sldChg>
      <pc:sldChg chg="modSp mod">
        <pc:chgData name="Cameron Midson" userId="510fe36d-201b-4d30-8c49-491c55367456" providerId="ADAL" clId="{93217E07-8A0E-5D7D-A37A-49773A2FEA36}" dt="2026-09-13T23:19:46.148" v="2" actId="2711"/>
        <pc:sldMkLst>
          <pc:docMk/>
          <pc:sldMk cId="3901396709" sldId="625"/>
        </pc:sldMkLst>
        <pc:spChg chg="mod">
          <ac:chgData name="Cameron Midson" userId="510fe36d-201b-4d30-8c49-491c55367456" providerId="ADAL" clId="{93217E07-8A0E-5D7D-A37A-49773A2FEA36}" dt="2026-09-13T23:19:46.148" v="2" actId="2711"/>
          <ac:spMkLst>
            <pc:docMk/>
            <pc:sldMk cId="3901396709" sldId="625"/>
            <ac:spMk id="3" creationId="{4B6D487F-D3F2-1C84-E589-DFFA706A0E09}"/>
          </ac:spMkLst>
        </pc:spChg>
      </pc:sldChg>
      <pc:sldChg chg="modSp mod">
        <pc:chgData name="Cameron Midson" userId="510fe36d-201b-4d30-8c49-491c55367456" providerId="ADAL" clId="{93217E07-8A0E-5D7D-A37A-49773A2FEA36}" dt="2026-09-13T23:19:58.644" v="3" actId="2711"/>
        <pc:sldMkLst>
          <pc:docMk/>
          <pc:sldMk cId="3274010999" sldId="627"/>
        </pc:sldMkLst>
        <pc:spChg chg="mod">
          <ac:chgData name="Cameron Midson" userId="510fe36d-201b-4d30-8c49-491c55367456" providerId="ADAL" clId="{93217E07-8A0E-5D7D-A37A-49773A2FEA36}" dt="2026-09-13T23:19:58.644" v="3" actId="2711"/>
          <ac:spMkLst>
            <pc:docMk/>
            <pc:sldMk cId="3274010999" sldId="627"/>
            <ac:spMk id="9" creationId="{18DB7929-ED55-52E5-510A-55DED06ABDD4}"/>
          </ac:spMkLst>
        </pc:spChg>
      </pc:sldChg>
      <pc:sldChg chg="addSp delSp modSp mod">
        <pc:chgData name="Cameron Midson" userId="510fe36d-201b-4d30-8c49-491c55367456" providerId="ADAL" clId="{93217E07-8A0E-5D7D-A37A-49773A2FEA36}" dt="2026-09-13T23:28:19.924" v="57" actId="167"/>
        <pc:sldMkLst>
          <pc:docMk/>
          <pc:sldMk cId="2430725823" sldId="639"/>
        </pc:sldMkLst>
        <pc:picChg chg="add mod">
          <ac:chgData name="Cameron Midson" userId="510fe36d-201b-4d30-8c49-491c55367456" providerId="ADAL" clId="{93217E07-8A0E-5D7D-A37A-49773A2FEA36}" dt="2026-09-13T23:27:42.931" v="43" actId="571"/>
          <ac:picMkLst>
            <pc:docMk/>
            <pc:sldMk cId="2430725823" sldId="639"/>
            <ac:picMk id="3" creationId="{685B7052-60FC-72C4-0B61-2451A52D7074}"/>
          </ac:picMkLst>
        </pc:picChg>
        <pc:picChg chg="mod">
          <ac:chgData name="Cameron Midson" userId="510fe36d-201b-4d30-8c49-491c55367456" providerId="ADAL" clId="{93217E07-8A0E-5D7D-A37A-49773A2FEA36}" dt="2026-09-13T23:27:27.882" v="37" actId="14100"/>
          <ac:picMkLst>
            <pc:docMk/>
            <pc:sldMk cId="2430725823" sldId="639"/>
            <ac:picMk id="4" creationId="{445041DF-267A-902C-CADF-9BBCDC85861D}"/>
          </ac:picMkLst>
        </pc:picChg>
        <pc:picChg chg="add mod">
          <ac:chgData name="Cameron Midson" userId="510fe36d-201b-4d30-8c49-491c55367456" providerId="ADAL" clId="{93217E07-8A0E-5D7D-A37A-49773A2FEA36}" dt="2026-09-13T23:28:10.894" v="53" actId="1076"/>
          <ac:picMkLst>
            <pc:docMk/>
            <pc:sldMk cId="2430725823" sldId="639"/>
            <ac:picMk id="5" creationId="{F401D289-B224-306B-18D6-E23DA4CE0960}"/>
          </ac:picMkLst>
        </pc:picChg>
        <pc:picChg chg="add mod">
          <ac:chgData name="Cameron Midson" userId="510fe36d-201b-4d30-8c49-491c55367456" providerId="ADAL" clId="{93217E07-8A0E-5D7D-A37A-49773A2FEA36}" dt="2026-09-13T23:28:19.924" v="57" actId="167"/>
          <ac:picMkLst>
            <pc:docMk/>
            <pc:sldMk cId="2430725823" sldId="639"/>
            <ac:picMk id="12" creationId="{1DA9BFF4-6069-CE0C-6AA3-355B479CD7B5}"/>
          </ac:picMkLst>
        </pc:picChg>
        <pc:picChg chg="del mod">
          <ac:chgData name="Cameron Midson" userId="510fe36d-201b-4d30-8c49-491c55367456" providerId="ADAL" clId="{93217E07-8A0E-5D7D-A37A-49773A2FEA36}" dt="2026-09-13T23:28:14.888" v="55" actId="478"/>
          <ac:picMkLst>
            <pc:docMk/>
            <pc:sldMk cId="2430725823" sldId="639"/>
            <ac:picMk id="13" creationId="{49127779-669E-9F66-AE88-9365D81B2C97}"/>
          </ac:picMkLst>
        </pc:picChg>
        <pc:picChg chg="add del">
          <ac:chgData name="Cameron Midson" userId="510fe36d-201b-4d30-8c49-491c55367456" providerId="ADAL" clId="{93217E07-8A0E-5D7D-A37A-49773A2FEA36}" dt="2026-09-13T23:28:09.307" v="52" actId="478"/>
          <ac:picMkLst>
            <pc:docMk/>
            <pc:sldMk cId="2430725823" sldId="639"/>
            <ac:picMk id="32" creationId="{95E7B4EB-1393-CF21-ED26-471A862268AC}"/>
          </ac:picMkLst>
        </pc:picChg>
      </pc:sldChg>
      <pc:sldChg chg="addSp delSp modSp mod">
        <pc:chgData name="Cameron Midson" userId="510fe36d-201b-4d30-8c49-491c55367456" providerId="ADAL" clId="{93217E07-8A0E-5D7D-A37A-49773A2FEA36}" dt="2026-09-13T23:52:12.355" v="133" actId="1076"/>
        <pc:sldMkLst>
          <pc:docMk/>
          <pc:sldMk cId="3412986629" sldId="669"/>
        </pc:sldMkLst>
        <pc:picChg chg="add mod">
          <ac:chgData name="Cameron Midson" userId="510fe36d-201b-4d30-8c49-491c55367456" providerId="ADAL" clId="{93217E07-8A0E-5D7D-A37A-49773A2FEA36}" dt="2026-09-13T23:51:29.631" v="112" actId="167"/>
          <ac:picMkLst>
            <pc:docMk/>
            <pc:sldMk cId="3412986629" sldId="669"/>
            <ac:picMk id="9" creationId="{83811502-9F31-0CAA-C910-9BE2072147B4}"/>
          </ac:picMkLst>
        </pc:picChg>
        <pc:picChg chg="del mod">
          <ac:chgData name="Cameron Midson" userId="510fe36d-201b-4d30-8c49-491c55367456" providerId="ADAL" clId="{93217E07-8A0E-5D7D-A37A-49773A2FEA36}" dt="2026-09-13T23:51:50.483" v="123" actId="478"/>
          <ac:picMkLst>
            <pc:docMk/>
            <pc:sldMk cId="3412986629" sldId="669"/>
            <ac:picMk id="11" creationId="{0B9A4144-EB5F-DDA5-39A1-9726B55C74D4}"/>
          </ac:picMkLst>
        </pc:picChg>
        <pc:picChg chg="del">
          <ac:chgData name="Cameron Midson" userId="510fe36d-201b-4d30-8c49-491c55367456" providerId="ADAL" clId="{93217E07-8A0E-5D7D-A37A-49773A2FEA36}" dt="2026-09-13T23:52:00.098" v="127" actId="478"/>
          <ac:picMkLst>
            <pc:docMk/>
            <pc:sldMk cId="3412986629" sldId="669"/>
            <ac:picMk id="13" creationId="{33C8287A-35CD-4335-AC96-CCBD56DCD167}"/>
          </ac:picMkLst>
        </pc:picChg>
        <pc:picChg chg="add mod">
          <ac:chgData name="Cameron Midson" userId="510fe36d-201b-4d30-8c49-491c55367456" providerId="ADAL" clId="{93217E07-8A0E-5D7D-A37A-49773A2FEA36}" dt="2026-09-13T23:51:48.996" v="122" actId="167"/>
          <ac:picMkLst>
            <pc:docMk/>
            <pc:sldMk cId="3412986629" sldId="669"/>
            <ac:picMk id="14" creationId="{84727347-0A4E-FD19-C46C-E2A432061A62}"/>
          </ac:picMkLst>
        </pc:picChg>
        <pc:picChg chg="del">
          <ac:chgData name="Cameron Midson" userId="510fe36d-201b-4d30-8c49-491c55367456" providerId="ADAL" clId="{93217E07-8A0E-5D7D-A37A-49773A2FEA36}" dt="2026-09-13T23:52:09.577" v="132" actId="478"/>
          <ac:picMkLst>
            <pc:docMk/>
            <pc:sldMk cId="3412986629" sldId="669"/>
            <ac:picMk id="15" creationId="{EFF04A01-8D24-BF5A-B290-4D07AE93F5F6}"/>
          </ac:picMkLst>
        </pc:picChg>
        <pc:picChg chg="del">
          <ac:chgData name="Cameron Midson" userId="510fe36d-201b-4d30-8c49-491c55367456" providerId="ADAL" clId="{93217E07-8A0E-5D7D-A37A-49773A2FEA36}" dt="2026-09-13T23:51:41.363" v="118" actId="478"/>
          <ac:picMkLst>
            <pc:docMk/>
            <pc:sldMk cId="3412986629" sldId="669"/>
            <ac:picMk id="16" creationId="{DCE78001-F7F7-7425-61B1-E4A20C094E2F}"/>
          </ac:picMkLst>
        </pc:picChg>
        <pc:picChg chg="del">
          <ac:chgData name="Cameron Midson" userId="510fe36d-201b-4d30-8c49-491c55367456" providerId="ADAL" clId="{93217E07-8A0E-5D7D-A37A-49773A2FEA36}" dt="2026-09-13T23:51:31.551" v="113" actId="478"/>
          <ac:picMkLst>
            <pc:docMk/>
            <pc:sldMk cId="3412986629" sldId="669"/>
            <ac:picMk id="17" creationId="{AF08E505-0239-EEEF-DEFA-0BAAD0E0860E}"/>
          </ac:picMkLst>
        </pc:picChg>
        <pc:picChg chg="del">
          <ac:chgData name="Cameron Midson" userId="510fe36d-201b-4d30-8c49-491c55367456" providerId="ADAL" clId="{93217E07-8A0E-5D7D-A37A-49773A2FEA36}" dt="2026-09-13T23:51:21.715" v="108" actId="478"/>
          <ac:picMkLst>
            <pc:docMk/>
            <pc:sldMk cId="3412986629" sldId="669"/>
            <ac:picMk id="18" creationId="{2B12A304-54AE-B97D-10F4-2F078B1C2F3C}"/>
          </ac:picMkLst>
        </pc:picChg>
        <pc:picChg chg="add mod">
          <ac:chgData name="Cameron Midson" userId="510fe36d-201b-4d30-8c49-491c55367456" providerId="ADAL" clId="{93217E07-8A0E-5D7D-A37A-49773A2FEA36}" dt="2026-09-13T23:51:39.748" v="117" actId="167"/>
          <ac:picMkLst>
            <pc:docMk/>
            <pc:sldMk cId="3412986629" sldId="669"/>
            <ac:picMk id="20" creationId="{AADB18E7-47D5-5561-9583-DAA518C3E816}"/>
          </ac:picMkLst>
        </pc:picChg>
        <pc:picChg chg="add mod">
          <ac:chgData name="Cameron Midson" userId="510fe36d-201b-4d30-8c49-491c55367456" providerId="ADAL" clId="{93217E07-8A0E-5D7D-A37A-49773A2FEA36}" dt="2026-09-13T23:52:12.355" v="133" actId="1076"/>
          <ac:picMkLst>
            <pc:docMk/>
            <pc:sldMk cId="3412986629" sldId="669"/>
            <ac:picMk id="22" creationId="{A707D2EB-FFC0-9F1E-9D2E-C6AB30536D8E}"/>
          </ac:picMkLst>
        </pc:picChg>
        <pc:picChg chg="add mod">
          <ac:chgData name="Cameron Midson" userId="510fe36d-201b-4d30-8c49-491c55367456" providerId="ADAL" clId="{93217E07-8A0E-5D7D-A37A-49773A2FEA36}" dt="2026-09-13T23:51:19.499" v="107" actId="167"/>
          <ac:picMkLst>
            <pc:docMk/>
            <pc:sldMk cId="3412986629" sldId="669"/>
            <ac:picMk id="26" creationId="{65CE71A0-C198-EC88-890A-6516DB0B2782}"/>
          </ac:picMkLst>
        </pc:picChg>
        <pc:picChg chg="add mod">
          <ac:chgData name="Cameron Midson" userId="510fe36d-201b-4d30-8c49-491c55367456" providerId="ADAL" clId="{93217E07-8A0E-5D7D-A37A-49773A2FEA36}" dt="2026-09-13T23:51:58.515" v="126" actId="167"/>
          <ac:picMkLst>
            <pc:docMk/>
            <pc:sldMk cId="3412986629" sldId="669"/>
            <ac:picMk id="28" creationId="{295336A9-CDD6-4494-DDCE-AC6E57865811}"/>
          </ac:picMkLst>
        </pc:picChg>
      </pc:sldChg>
      <pc:sldChg chg="modSp mod">
        <pc:chgData name="Cameron Midson" userId="510fe36d-201b-4d30-8c49-491c55367456" providerId="ADAL" clId="{93217E07-8A0E-5D7D-A37A-49773A2FEA36}" dt="2026-09-13T23:20:54.727" v="25" actId="2711"/>
        <pc:sldMkLst>
          <pc:docMk/>
          <pc:sldMk cId="3859178516" sldId="673"/>
        </pc:sldMkLst>
        <pc:spChg chg="mod">
          <ac:chgData name="Cameron Midson" userId="510fe36d-201b-4d30-8c49-491c55367456" providerId="ADAL" clId="{93217E07-8A0E-5D7D-A37A-49773A2FEA36}" dt="2026-09-13T23:20:54.727" v="25" actId="2711"/>
          <ac:spMkLst>
            <pc:docMk/>
            <pc:sldMk cId="3859178516" sldId="673"/>
            <ac:spMk id="10" creationId="{8C0EE2A0-7F59-C590-4D0E-B9C490164825}"/>
          </ac:spMkLst>
        </pc:spChg>
      </pc:sldChg>
      <pc:sldChg chg="modSp mod">
        <pc:chgData name="Cameron Midson" userId="510fe36d-201b-4d30-8c49-491c55367456" providerId="ADAL" clId="{93217E07-8A0E-5D7D-A37A-49773A2FEA36}" dt="2026-09-13T23:21:22.781" v="30" actId="14100"/>
        <pc:sldMkLst>
          <pc:docMk/>
          <pc:sldMk cId="373395590" sldId="674"/>
        </pc:sldMkLst>
        <pc:picChg chg="mod">
          <ac:chgData name="Cameron Midson" userId="510fe36d-201b-4d30-8c49-491c55367456" providerId="ADAL" clId="{93217E07-8A0E-5D7D-A37A-49773A2FEA36}" dt="2026-09-13T23:21:22.781" v="30" actId="14100"/>
          <ac:picMkLst>
            <pc:docMk/>
            <pc:sldMk cId="373395590" sldId="674"/>
            <ac:picMk id="4" creationId="{CDBCC1B2-95F4-F323-25A8-35896F3C3902}"/>
          </ac:picMkLst>
        </pc:picChg>
      </pc:sldChg>
      <pc:sldChg chg="modSp mod">
        <pc:chgData name="Cameron Midson" userId="510fe36d-201b-4d30-8c49-491c55367456" providerId="ADAL" clId="{93217E07-8A0E-5D7D-A37A-49773A2FEA36}" dt="2026-09-13T23:21:47.544" v="31" actId="2711"/>
        <pc:sldMkLst>
          <pc:docMk/>
          <pc:sldMk cId="200193139" sldId="690"/>
        </pc:sldMkLst>
        <pc:spChg chg="mod">
          <ac:chgData name="Cameron Midson" userId="510fe36d-201b-4d30-8c49-491c55367456" providerId="ADAL" clId="{93217E07-8A0E-5D7D-A37A-49773A2FEA36}" dt="2026-09-13T23:21:47.544" v="31" actId="2711"/>
          <ac:spMkLst>
            <pc:docMk/>
            <pc:sldMk cId="200193139" sldId="690"/>
            <ac:spMk id="4" creationId="{6A53CAD1-41AE-603C-A2AC-6F78511DB248}"/>
          </ac:spMkLst>
        </pc:spChg>
      </pc:sldChg>
      <pc:sldChg chg="modSp mod">
        <pc:chgData name="Cameron Midson" userId="510fe36d-201b-4d30-8c49-491c55367456" providerId="ADAL" clId="{93217E07-8A0E-5D7D-A37A-49773A2FEA36}" dt="2026-09-13T23:20:13.685" v="6" actId="1076"/>
        <pc:sldMkLst>
          <pc:docMk/>
          <pc:sldMk cId="3625520708" sldId="691"/>
        </pc:sldMkLst>
        <pc:spChg chg="mod">
          <ac:chgData name="Cameron Midson" userId="510fe36d-201b-4d30-8c49-491c55367456" providerId="ADAL" clId="{93217E07-8A0E-5D7D-A37A-49773A2FEA36}" dt="2026-09-13T23:20:11.180" v="5" actId="1076"/>
          <ac:spMkLst>
            <pc:docMk/>
            <pc:sldMk cId="3625520708" sldId="691"/>
            <ac:spMk id="3" creationId="{23D94488-FDD0-B64D-D907-D438E31CD7A3}"/>
          </ac:spMkLst>
        </pc:spChg>
        <pc:spChg chg="mod">
          <ac:chgData name="Cameron Midson" userId="510fe36d-201b-4d30-8c49-491c55367456" providerId="ADAL" clId="{93217E07-8A0E-5D7D-A37A-49773A2FEA36}" dt="2026-09-13T23:20:13.685" v="6" actId="1076"/>
          <ac:spMkLst>
            <pc:docMk/>
            <pc:sldMk cId="3625520708" sldId="691"/>
            <ac:spMk id="4" creationId="{2D2021F5-3604-631B-8433-A2BF774BF86F}"/>
          </ac:spMkLst>
        </pc:spChg>
        <pc:spChg chg="mod">
          <ac:chgData name="Cameron Midson" userId="510fe36d-201b-4d30-8c49-491c55367456" providerId="ADAL" clId="{93217E07-8A0E-5D7D-A37A-49773A2FEA36}" dt="2026-09-13T23:20:11.180" v="5" actId="1076"/>
          <ac:spMkLst>
            <pc:docMk/>
            <pc:sldMk cId="3625520708" sldId="691"/>
            <ac:spMk id="5" creationId="{D8F3B123-E520-8F50-4420-C620DBC7286A}"/>
          </ac:spMkLst>
        </pc:spChg>
        <pc:spChg chg="mod">
          <ac:chgData name="Cameron Midson" userId="510fe36d-201b-4d30-8c49-491c55367456" providerId="ADAL" clId="{93217E07-8A0E-5D7D-A37A-49773A2FEA36}" dt="2026-09-13T23:20:08.688" v="4" actId="1076"/>
          <ac:spMkLst>
            <pc:docMk/>
            <pc:sldMk cId="3625520708" sldId="691"/>
            <ac:spMk id="8" creationId="{8E8D10AD-62C4-ACDD-167C-B2087407B938}"/>
          </ac:spMkLst>
        </pc:spChg>
      </pc:sldChg>
      <pc:sldChg chg="addSp delSp modSp mod">
        <pc:chgData name="Cameron Midson" userId="510fe36d-201b-4d30-8c49-491c55367456" providerId="ADAL" clId="{93217E07-8A0E-5D7D-A37A-49773A2FEA36}" dt="2026-09-13T23:44:56.269" v="90" actId="167"/>
        <pc:sldMkLst>
          <pc:docMk/>
          <pc:sldMk cId="3638991116" sldId="693"/>
        </pc:sldMkLst>
        <pc:spChg chg="mod">
          <ac:chgData name="Cameron Midson" userId="510fe36d-201b-4d30-8c49-491c55367456" providerId="ADAL" clId="{93217E07-8A0E-5D7D-A37A-49773A2FEA36}" dt="2026-09-13T23:20:39.816" v="23" actId="1076"/>
          <ac:spMkLst>
            <pc:docMk/>
            <pc:sldMk cId="3638991116" sldId="693"/>
            <ac:spMk id="9" creationId="{9E8DB106-AC9C-525A-E02C-72C63CCF7FF8}"/>
          </ac:spMkLst>
        </pc:spChg>
        <pc:picChg chg="add mod">
          <ac:chgData name="Cameron Midson" userId="510fe36d-201b-4d30-8c49-491c55367456" providerId="ADAL" clId="{93217E07-8A0E-5D7D-A37A-49773A2FEA36}" dt="2026-09-13T23:28:38.280" v="65" actId="1076"/>
          <ac:picMkLst>
            <pc:docMk/>
            <pc:sldMk cId="3638991116" sldId="693"/>
            <ac:picMk id="2" creationId="{09B7F69D-FE82-BDA5-E7A3-A8357F23CE49}"/>
          </ac:picMkLst>
        </pc:picChg>
        <pc:picChg chg="mod">
          <ac:chgData name="Cameron Midson" userId="510fe36d-201b-4d30-8c49-491c55367456" providerId="ADAL" clId="{93217E07-8A0E-5D7D-A37A-49773A2FEA36}" dt="2026-09-13T23:20:34.975" v="22" actId="1035"/>
          <ac:picMkLst>
            <pc:docMk/>
            <pc:sldMk cId="3638991116" sldId="693"/>
            <ac:picMk id="4" creationId="{1A66FFD0-2549-42FC-26A9-16CB735E037B}"/>
          </ac:picMkLst>
        </pc:picChg>
        <pc:picChg chg="add mod">
          <ac:chgData name="Cameron Midson" userId="510fe36d-201b-4d30-8c49-491c55367456" providerId="ADAL" clId="{93217E07-8A0E-5D7D-A37A-49773A2FEA36}" dt="2026-09-13T23:28:51.554" v="72" actId="167"/>
          <ac:picMkLst>
            <pc:docMk/>
            <pc:sldMk cId="3638991116" sldId="693"/>
            <ac:picMk id="8" creationId="{F1126C29-0805-0D06-1D3A-FDE72575BD0C}"/>
          </ac:picMkLst>
        </pc:picChg>
        <pc:picChg chg="del mod">
          <ac:chgData name="Cameron Midson" userId="510fe36d-201b-4d30-8c49-491c55367456" providerId="ADAL" clId="{93217E07-8A0E-5D7D-A37A-49773A2FEA36}" dt="2026-09-13T23:28:46.682" v="70" actId="478"/>
          <ac:picMkLst>
            <pc:docMk/>
            <pc:sldMk cId="3638991116" sldId="693"/>
            <ac:picMk id="13" creationId="{49127779-669E-9F66-AE88-9365D81B2C97}"/>
          </ac:picMkLst>
        </pc:picChg>
        <pc:picChg chg="add mod">
          <ac:chgData name="Cameron Midson" userId="510fe36d-201b-4d30-8c49-491c55367456" providerId="ADAL" clId="{93217E07-8A0E-5D7D-A37A-49773A2FEA36}" dt="2026-09-13T23:28:48.593" v="71" actId="571"/>
          <ac:picMkLst>
            <pc:docMk/>
            <pc:sldMk cId="3638991116" sldId="693"/>
            <ac:picMk id="14" creationId="{26B6C065-67F4-6268-BE38-5F13E2FE2CDB}"/>
          </ac:picMkLst>
        </pc:picChg>
        <pc:picChg chg="add mod">
          <ac:chgData name="Cameron Midson" userId="510fe36d-201b-4d30-8c49-491c55367456" providerId="ADAL" clId="{93217E07-8A0E-5D7D-A37A-49773A2FEA36}" dt="2026-09-13T23:29:15.730" v="80" actId="1076"/>
          <ac:picMkLst>
            <pc:docMk/>
            <pc:sldMk cId="3638991116" sldId="693"/>
            <ac:picMk id="15" creationId="{04FFFECE-B654-95EE-A1D8-A03506C5EF7D}"/>
          </ac:picMkLst>
        </pc:picChg>
        <pc:picChg chg="add mod">
          <ac:chgData name="Cameron Midson" userId="510fe36d-201b-4d30-8c49-491c55367456" providerId="ADAL" clId="{93217E07-8A0E-5D7D-A37A-49773A2FEA36}" dt="2026-09-13T23:44:56.269" v="90" actId="167"/>
          <ac:picMkLst>
            <pc:docMk/>
            <pc:sldMk cId="3638991116" sldId="693"/>
            <ac:picMk id="16" creationId="{B3ED4CE1-3D1A-B84D-67D0-883D24BC3EB8}"/>
          </ac:picMkLst>
        </pc:picChg>
        <pc:picChg chg="del mod">
          <ac:chgData name="Cameron Midson" userId="510fe36d-201b-4d30-8c49-491c55367456" providerId="ADAL" clId="{93217E07-8A0E-5D7D-A37A-49773A2FEA36}" dt="2026-09-13T23:29:13.842" v="79" actId="478"/>
          <ac:picMkLst>
            <pc:docMk/>
            <pc:sldMk cId="3638991116" sldId="693"/>
            <ac:picMk id="18" creationId="{A213541F-8323-1461-16DE-9053ABDC42DF}"/>
          </ac:picMkLst>
        </pc:picChg>
        <pc:picChg chg="del mod">
          <ac:chgData name="Cameron Midson" userId="510fe36d-201b-4d30-8c49-491c55367456" providerId="ADAL" clId="{93217E07-8A0E-5D7D-A37A-49773A2FEA36}" dt="2026-09-13T23:44:52.454" v="88" actId="478"/>
          <ac:picMkLst>
            <pc:docMk/>
            <pc:sldMk cId="3638991116" sldId="693"/>
            <ac:picMk id="21" creationId="{D3B9831E-8081-FFC4-9F9F-D61119F52E7D}"/>
          </ac:picMkLst>
        </pc:picChg>
        <pc:picChg chg="del mod">
          <ac:chgData name="Cameron Midson" userId="510fe36d-201b-4d30-8c49-491c55367456" providerId="ADAL" clId="{93217E07-8A0E-5D7D-A37A-49773A2FEA36}" dt="2026-09-13T23:28:36.499" v="64" actId="478"/>
          <ac:picMkLst>
            <pc:docMk/>
            <pc:sldMk cId="3638991116" sldId="693"/>
            <ac:picMk id="30" creationId="{93AD4C16-B642-B188-08FF-2315ECBA0933}"/>
          </ac:picMkLst>
        </pc:picChg>
        <pc:picChg chg="del mod">
          <ac:chgData name="Cameron Midson" userId="510fe36d-201b-4d30-8c49-491c55367456" providerId="ADAL" clId="{93217E07-8A0E-5D7D-A37A-49773A2FEA36}" dt="2026-09-13T23:28:42.432" v="68" actId="478"/>
          <ac:picMkLst>
            <pc:docMk/>
            <pc:sldMk cId="3638991116" sldId="693"/>
            <ac:picMk id="32" creationId="{95E7B4EB-1393-CF21-ED26-471A862268AC}"/>
          </ac:picMkLst>
        </pc:picChg>
      </pc:sldChg>
      <pc:sldChg chg="modSp mod">
        <pc:chgData name="Cameron Midson" userId="510fe36d-201b-4d30-8c49-491c55367456" providerId="ADAL" clId="{93217E07-8A0E-5D7D-A37A-49773A2FEA36}" dt="2026-09-13T23:21:07.765" v="26" actId="2711"/>
        <pc:sldMkLst>
          <pc:docMk/>
          <pc:sldMk cId="2626119019" sldId="695"/>
        </pc:sldMkLst>
        <pc:spChg chg="mod">
          <ac:chgData name="Cameron Midson" userId="510fe36d-201b-4d30-8c49-491c55367456" providerId="ADAL" clId="{93217E07-8A0E-5D7D-A37A-49773A2FEA36}" dt="2026-09-13T23:21:07.765" v="26" actId="2711"/>
          <ac:spMkLst>
            <pc:docMk/>
            <pc:sldMk cId="2626119019" sldId="695"/>
            <ac:spMk id="4" creationId="{6A53CAD1-41AE-603C-A2AC-6F78511DB24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000" kern="1200">
                <a:solidFill>
                  <a:schemeClr val="tx1"/>
                </a:solidFill>
                <a:effectLst/>
                <a:ea typeface="MS PGothic" panose="020B0600070205080204" pitchFamily="34" charset="-128"/>
                <a:cs typeface="+mn-cs"/>
              </a:rPr>
              <a:t>新進気鋭の創造的なワインメーカーたちが、いかにしてこの進化的なオーストラリアの品種に世界中の注目を再び集めたのか、その理由をご紹介します。</a:t>
            </a:r>
          </a:p>
          <a:p>
            <a:endParaRPr lang="en-US" altLang="ja-JP" sz="1000" kern="1200" dirty="0">
              <a:solidFill>
                <a:schemeClr val="tx1"/>
              </a:solidFill>
              <a:effectLst/>
              <a:ea typeface="MS PGothic" panose="020B0600070205080204" pitchFamily="34" charset="-128"/>
              <a:cs typeface="+mn-cs"/>
            </a:endParaRPr>
          </a:p>
          <a:p>
            <a:r>
              <a:rPr lang="ja-JP" altLang="en-US" sz="1200" u="none" strike="noStrike">
                <a:solidFill>
                  <a:srgbClr val="000000"/>
                </a:solidFill>
                <a:effectLst/>
                <a:latin typeface="MS PGothic" panose="020B0600070205080204" pitchFamily="34" charset="-128"/>
                <a:ea typeface="MS PGothic" panose="020B0600070205080204" pitchFamily="34" charset="-128"/>
              </a:rPr>
              <a:t>このノートには、追加のスライド情報と考察ポイントが記載されています。このようなプレゼンテーションを含む、より多くのトピックやリソースをダウンロードするには、</a:t>
            </a:r>
            <a:r>
              <a:rPr lang="en-US" altLang="ja-JP" sz="1200" u="none" strike="noStrike" dirty="0" err="1">
                <a:solidFill>
                  <a:srgbClr val="000000"/>
                </a:solidFill>
                <a:effectLst/>
                <a:ea typeface="MS PGothic" panose="020B0600070205080204" pitchFamily="34" charset="-128"/>
              </a:rPr>
              <a:t>www.australianwinediscovered.com</a:t>
            </a:r>
            <a:r>
              <a:rPr lang="en-US" altLang="ja-JP" sz="1200" u="none" strike="noStrike" dirty="0">
                <a:solidFill>
                  <a:srgbClr val="000000"/>
                </a:solidFill>
                <a:effectLst/>
                <a:ea typeface="MS PGothic" panose="020B0600070205080204" pitchFamily="34" charset="-128"/>
              </a:rPr>
              <a:t> </a:t>
            </a:r>
            <a:r>
              <a:rPr lang="ja-JP" altLang="en-US" sz="1200" u="none" strike="noStrike">
                <a:solidFill>
                  <a:srgbClr val="000000"/>
                </a:solidFill>
                <a:effectLst/>
                <a:latin typeface="MS PGothic" panose="020B0600070205080204" pitchFamily="34" charset="-128"/>
                <a:ea typeface="MS PGothic" panose="020B0600070205080204" pitchFamily="34" charset="-128"/>
              </a:rPr>
              <a:t>をご覧ください。</a:t>
            </a:r>
            <a:r>
              <a:rPr lang="ja-JP" altLang="en-US">
                <a:ea typeface="MS PGothic" panose="020B0600070205080204" pitchFamily="34"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a:t>
            </a:fld>
            <a:endParaRPr lang="en-US" dirty="0"/>
          </a:p>
        </p:txBody>
      </p:sp>
    </p:spTree>
    <p:extLst>
      <p:ext uri="{BB962C8B-B14F-4D97-AF65-F5344CB8AC3E}">
        <p14:creationId xmlns:p14="http://schemas.microsoft.com/office/powerpoint/2010/main" val="26873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ja-JP" altLang="en-US" sz="1800" u="none" strike="noStrike">
                <a:solidFill>
                  <a:srgbClr val="000000"/>
                </a:solidFill>
                <a:effectLst/>
                <a:latin typeface="MS PGothic" panose="020B0600070205080204" pitchFamily="34" charset="-128"/>
                <a:ea typeface="MS PGothic" panose="020B0600070205080204" pitchFamily="34" charset="-128"/>
              </a:rPr>
              <a:t>ここでオーストラリアのクラシックな</a:t>
            </a:r>
            <a:r>
              <a:rPr lang="en-AU" altLang="ja-JP" sz="1800" u="none" strike="noStrike" kern="1200" dirty="0" err="1">
                <a:solidFill>
                  <a:schemeClr val="tx1"/>
                </a:solidFill>
                <a:effectLst/>
                <a:ea typeface="MS PGothic" panose="020B0600070205080204" pitchFamily="34" charset="-128"/>
                <a:cs typeface="+mn-cs"/>
              </a:rPr>
              <a:t>グルナッシュ</a:t>
            </a:r>
            <a:r>
              <a:rPr lang="ja-JP" altLang="en-US" sz="1800" u="none" strike="noStrike">
                <a:solidFill>
                  <a:srgbClr val="000000"/>
                </a:solidFill>
                <a:effectLst/>
                <a:latin typeface="MS PGothic" panose="020B0600070205080204" pitchFamily="34" charset="-128"/>
                <a:ea typeface="MS PGothic" panose="020B0600070205080204" pitchFamily="34" charset="-128"/>
              </a:rPr>
              <a:t>を</a:t>
            </a:r>
            <a:r>
              <a:rPr lang="en-US" altLang="ja-JP" sz="1800" u="none" strike="noStrike" dirty="0">
                <a:solidFill>
                  <a:srgbClr val="000000"/>
                </a:solidFill>
                <a:effectLst/>
                <a:latin typeface="MS PGothic" panose="020B0600070205080204" pitchFamily="34" charset="-128"/>
                <a:ea typeface="MS PGothic" panose="020B0600070205080204" pitchFamily="34" charset="-128"/>
              </a:rPr>
              <a:t>1</a:t>
            </a:r>
            <a:r>
              <a:rPr lang="ja-JP" altLang="en-US" sz="1800" u="none" strike="noStrike">
                <a:solidFill>
                  <a:srgbClr val="000000"/>
                </a:solidFill>
                <a:effectLst/>
                <a:latin typeface="MS PGothic" panose="020B0600070205080204" pitchFamily="34" charset="-128"/>
                <a:ea typeface="MS PGothic" panose="020B0600070205080204" pitchFamily="34" charset="-128"/>
              </a:rPr>
              <a:t>種類テイスティングしてもらうと良いでしょう。残りのテイスティングは、このプログラムの後半で行います。 </a:t>
            </a:r>
            <a:endParaRPr lang="en-AU" sz="1200" u="none" strike="noStrike" kern="1200" dirty="0">
              <a:solidFill>
                <a:schemeClr val="tx1"/>
              </a:solidFill>
              <a:effectLst/>
              <a:ea typeface="+mn-ea"/>
              <a:cs typeface="+mn-cs"/>
            </a:endParaRPr>
          </a:p>
          <a:p>
            <a:endParaRPr lang="en-US" dirty="0"/>
          </a:p>
          <a:p>
            <a:pPr rtl="0"/>
            <a:r>
              <a:rPr lang="ja-JP" altLang="en-US" sz="1200" u="none" strike="noStrike" kern="1200">
                <a:solidFill>
                  <a:schemeClr val="tx1"/>
                </a:solidFill>
                <a:effectLst/>
                <a:ea typeface="MS PGothic" panose="020B0600070205080204" pitchFamily="34" charset="-128"/>
                <a:cs typeface="+mn-cs"/>
              </a:rPr>
              <a:t>グルナッシュはオーストラリアで最初に植えられた品種の一つで、南オーストラリアの温暖で乾燥した気候のもとでよく繁栄してきました。しかし、早い時期にはその価値はほとんど見落とされ、「馬車馬品種」として、酒精強化ワインや伝統的なブレンドワインの骨格を形成するために使われていました。現在生産者たちは、グルナッシュがもたらすスパイス、チェリーやラズベリーの香り、熟した味わいといった特徴の素晴らしさを、改めて認識しています。 </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3</a:t>
            </a:fld>
            <a:endParaRPr lang="en-US" dirty="0"/>
          </a:p>
        </p:txBody>
      </p:sp>
    </p:spTree>
    <p:extLst>
      <p:ext uri="{BB962C8B-B14F-4D97-AF65-F5344CB8AC3E}">
        <p14:creationId xmlns:p14="http://schemas.microsoft.com/office/powerpoint/2010/main" val="306620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 </a:t>
            </a:r>
            <a:r>
              <a:rPr lang="en-US" dirty="0" err="1"/>
              <a:t>補完プログラム</a:t>
            </a:r>
            <a:r>
              <a:rPr lang="en-US" dirty="0"/>
              <a:t>：</a:t>
            </a:r>
            <a:r>
              <a:rPr lang="ja-JP" altLang="en-US" sz="1200" u="none" strike="noStrike" kern="1200">
                <a:solidFill>
                  <a:schemeClr val="tx1"/>
                </a:solidFill>
                <a:effectLst/>
                <a:ea typeface="MS PGothic" panose="020B0600070205080204" pitchFamily="34" charset="-128"/>
                <a:cs typeface="+mn-cs"/>
              </a:rPr>
              <a:t>オーストラリアの貴重なグルナッシュの中には、樹齢</a:t>
            </a:r>
            <a:r>
              <a:rPr lang="en-US" altLang="ja-JP" sz="1200" u="none" strike="noStrike" kern="1200" dirty="0">
                <a:solidFill>
                  <a:schemeClr val="tx1"/>
                </a:solidFill>
                <a:effectLst/>
                <a:ea typeface="MS PGothic" panose="020B0600070205080204" pitchFamily="34" charset="-128"/>
                <a:cs typeface="+mn-cs"/>
              </a:rPr>
              <a:t>150</a:t>
            </a:r>
            <a:r>
              <a:rPr lang="ja-JP" altLang="en-US" sz="1200" u="none" strike="noStrike" kern="1200">
                <a:solidFill>
                  <a:schemeClr val="tx1"/>
                </a:solidFill>
                <a:effectLst/>
                <a:ea typeface="MS PGothic" panose="020B0600070205080204" pitchFamily="34" charset="-128"/>
                <a:cs typeface="+mn-cs"/>
              </a:rPr>
              <a:t>年を超えるものもあります。オーストラリアの古木に関する追加情報は、こちらのサイトでご覧いただけます。</a:t>
            </a:r>
            <a:r>
              <a:rPr lang="en-AU" sz="1200" u="none" strike="noStrike" kern="1200" dirty="0" err="1">
                <a:solidFill>
                  <a:schemeClr val="tx1"/>
                </a:solidFill>
                <a:effectLst/>
                <a:ea typeface="+mn-ea"/>
                <a:cs typeface="+mn-cs"/>
              </a:rPr>
              <a:t>www.australianwinediscovered.com</a:t>
            </a:r>
            <a:endParaRPr lang="en-AU" b="0" dirty="0">
              <a:effectLst/>
            </a:endParaRPr>
          </a:p>
          <a:p>
            <a:pPr rtl="0"/>
            <a:br>
              <a:rPr lang="en-AU" dirty="0"/>
            </a:br>
            <a:r>
              <a:rPr lang="en-AU" dirty="0" err="1"/>
              <a:t>考察</a:t>
            </a:r>
            <a:r>
              <a:rPr lang="en-AU" sz="1200" u="none" strike="noStrike" kern="1200" dirty="0" err="1">
                <a:solidFill>
                  <a:schemeClr val="tx1"/>
                </a:solidFill>
                <a:effectLst/>
                <a:ea typeface="+mn-ea"/>
                <a:cs typeface="+mn-cs"/>
              </a:rPr>
              <a:t>ポイント</a:t>
            </a:r>
            <a:r>
              <a:rPr lang="ja-JP" altLang="en-US" sz="1200" u="none" strike="noStrike" kern="1200">
                <a:solidFill>
                  <a:schemeClr val="tx1"/>
                </a:solidFill>
                <a:effectLst/>
                <a:ea typeface="MS PGothic" panose="020B0600070205080204" pitchFamily="34" charset="-128"/>
                <a:cs typeface="+mn-cs"/>
              </a:rPr>
              <a:t>：</a:t>
            </a:r>
            <a:endParaRPr lang="en-AU" sz="1200" u="none" strike="noStrike" kern="1200" dirty="0">
              <a:solidFill>
                <a:schemeClr val="tx1"/>
              </a:solidFill>
              <a:effectLst/>
              <a:ea typeface="+mn-ea"/>
              <a:cs typeface="+mn-cs"/>
            </a:endParaRPr>
          </a:p>
          <a:p>
            <a:pPr rtl="0"/>
            <a:r>
              <a:rPr lang="ja-JP" altLang="en-US" sz="1200" u="none" strike="noStrike" kern="1200">
                <a:solidFill>
                  <a:schemeClr val="tx1"/>
                </a:solidFill>
                <a:effectLst/>
                <a:ea typeface="MS PGothic" panose="020B0600070205080204" pitchFamily="34" charset="-128"/>
                <a:cs typeface="+mn-cs"/>
              </a:rPr>
              <a:t>古木は、オーストラリアのグルナッシュにどのような資質をもたらすのでしょうか？</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7</a:t>
            </a:fld>
            <a:endParaRPr lang="en-US" dirty="0"/>
          </a:p>
        </p:txBody>
      </p:sp>
    </p:spTree>
    <p:extLst>
      <p:ext uri="{BB962C8B-B14F-4D97-AF65-F5344CB8AC3E}">
        <p14:creationId xmlns:p14="http://schemas.microsoft.com/office/powerpoint/2010/main" val="553831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Tx/>
              <a:buChar char="-"/>
            </a:pPr>
            <a:r>
              <a:rPr lang="ja-JP" altLang="en-US" sz="1200" u="none" strike="noStrike" kern="1200">
                <a:solidFill>
                  <a:schemeClr val="tx1"/>
                </a:solidFill>
                <a:effectLst/>
                <a:ea typeface="MS PGothic" panose="020B0600070205080204" pitchFamily="34" charset="-128"/>
                <a:cs typeface="+mn-cs"/>
              </a:rPr>
              <a:t>南オーストラリア州の古いグルナッシュの畑の多くは、垣根仕立てではありません。この古くからあるブドウの仕立て方でブドウはゴブレットのような形に育ちます。一般に、太い枝を直立させることで風通しと日当たりを良くします。機械は使用できないため、多くの労働力を必要とします。 </a:t>
            </a:r>
          </a:p>
          <a:p>
            <a:pPr marL="171450" indent="-171450" rtl="0">
              <a:buFontTx/>
              <a:buChar char="-"/>
            </a:pPr>
            <a:r>
              <a:rPr lang="ja-JP" altLang="en-US" sz="1200" u="none" strike="noStrike" kern="1200">
                <a:solidFill>
                  <a:schemeClr val="tx1"/>
                </a:solidFill>
                <a:effectLst/>
                <a:ea typeface="MS PGothic" panose="020B0600070205080204" pitchFamily="34" charset="-128"/>
                <a:cs typeface="+mn-cs"/>
              </a:rPr>
              <a:t>浅い土壌のブドウ畑では灌漑が必要ですが、多くの古いブドウ畑や深い土壌のブドウ畑は無灌漑です。グルナッシュは一般に無灌漑が最適とされ、風や乾燥に強く、悪条件にもよく適応します。水を与えず、強剪定を行い、暑い気候といった厳しい条件で栽培すると、収量は少なくなりますが、複雑で個性豊かなワインを造ることができます。灌漑をふんだんに行い樹勢を旺盛すると、ロゼに近いジャムのような味わいの薄い赤ワインになります。 </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収量のコントロールは、ワインの品質に大きな影響を与えます。 </a:t>
            </a:r>
          </a:p>
          <a:p>
            <a:pPr marL="171450" indent="-171450" rtl="0">
              <a:buFontTx/>
              <a:buChar char="-"/>
            </a:pPr>
            <a:r>
              <a:rPr lang="ja-JP" altLang="en-US" sz="1200" u="none" strike="noStrike" kern="1200">
                <a:solidFill>
                  <a:schemeClr val="tx1"/>
                </a:solidFill>
                <a:effectLst/>
                <a:ea typeface="MS PGothic" panose="020B0600070205080204" pitchFamily="34" charset="-128"/>
                <a:cs typeface="+mn-cs"/>
              </a:rPr>
              <a:t>グルナッシュは長い生育期間を必要とするため、伝統的に最も遅く収穫されるブドウの一つでしたが、現在では多くのワインメーカーが早い時期に収穫することを選択しています。ブドウが熟すと、糖度が上がり、酸が下がります。 </a:t>
            </a:r>
            <a:endParaRPr lang="en-AU" altLang="ja-JP" sz="1200" u="none" strike="noStrike" kern="1200" dirty="0">
              <a:solidFill>
                <a:schemeClr val="tx1"/>
              </a:solidFill>
              <a:effectLst/>
              <a:ea typeface="MS PGothic" panose="020B0600070205080204" pitchFamily="34" charset="-128"/>
              <a:cs typeface="+mn-cs"/>
            </a:endParaRPr>
          </a:p>
          <a:p>
            <a:pPr marL="171450" indent="-171450" rtl="0">
              <a:buFontTx/>
              <a:buChar char="-"/>
            </a:pPr>
            <a:endParaRPr lang="en-AU" sz="1200" u="none" strike="noStrike" kern="1200" dirty="0">
              <a:solidFill>
                <a:schemeClr val="tx1"/>
              </a:solidFill>
              <a:effectLst/>
              <a:ea typeface="+mn-ea"/>
              <a:cs typeface="+mn-cs"/>
            </a:endParaRPr>
          </a:p>
          <a:p>
            <a:pPr marL="171450" indent="-171450" rtl="0">
              <a:buFontTx/>
              <a:buChar char="-"/>
            </a:pPr>
            <a:endParaRPr lang="en-AU" sz="1200" u="none" strike="noStrike" kern="1200" dirty="0">
              <a:solidFill>
                <a:schemeClr val="tx1"/>
              </a:solidFill>
              <a:effectLst/>
              <a:ea typeface="+mn-ea"/>
              <a:cs typeface="+mn-cs"/>
            </a:endParaRPr>
          </a:p>
          <a:p>
            <a:pPr marL="171450" indent="-171450" rtl="0">
              <a:buFontTx/>
              <a:buChar char="-"/>
            </a:pPr>
            <a:r>
              <a:rPr lang="en-AU" sz="1200" u="none" strike="noStrike" kern="1200" dirty="0" err="1">
                <a:solidFill>
                  <a:schemeClr val="tx1"/>
                </a:solidFill>
                <a:effectLst/>
                <a:ea typeface="+mn-ea"/>
                <a:cs typeface="+mn-cs"/>
              </a:rPr>
              <a:t>考察ポイント</a:t>
            </a:r>
            <a:br>
              <a:rPr lang="en-AU" sz="1200" u="none" strike="noStrike" kern="1200" dirty="0">
                <a:solidFill>
                  <a:schemeClr val="tx1"/>
                </a:solidFill>
                <a:effectLst/>
                <a:ea typeface="+mn-ea"/>
                <a:cs typeface="+mn-cs"/>
              </a:rPr>
            </a:br>
            <a:r>
              <a:rPr lang="ja-JP" altLang="en-US">
                <a:effectLst/>
                <a:ea typeface="MS PGothic" panose="020B0600070205080204" pitchFamily="34" charset="-128"/>
              </a:rPr>
              <a:t>ブドウの栽培管理は、ワインの品質にとって非常に重要です。最終的な結果に大きな影響を与えるのは、立地やブドウの樹の品質でしょうか、それともワインメーカーなのでしょうか？</a:t>
            </a:r>
          </a:p>
          <a:p>
            <a:pPr rtl="0"/>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9</a:t>
            </a:fld>
            <a:endParaRPr lang="en-US" dirty="0"/>
          </a:p>
        </p:txBody>
      </p:sp>
    </p:spTree>
    <p:extLst>
      <p:ext uri="{BB962C8B-B14F-4D97-AF65-F5344CB8AC3E}">
        <p14:creationId xmlns:p14="http://schemas.microsoft.com/office/powerpoint/2010/main" val="2717895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全粒発酵　大部分のブドウを破砕し発酵させた中に、発酵前にブドウを破砕せず除梗のみを行い取り分けておいた一部のブドウ</a:t>
            </a:r>
            <a:r>
              <a:rPr lang="ja-JP" altLang="en-US">
                <a:ea typeface="MS PGothic" panose="020B0600070205080204" pitchFamily="34" charset="-128"/>
              </a:rPr>
              <a:t>の</a:t>
            </a:r>
            <a:r>
              <a:rPr lang="ja-JP" altLang="en-US" sz="1200" u="none" strike="noStrike" kern="1200">
                <a:solidFill>
                  <a:schemeClr val="tx1"/>
                </a:solidFill>
                <a:effectLst/>
                <a:ea typeface="MS PGothic" panose="020B0600070205080204" pitchFamily="34" charset="-128"/>
                <a:cs typeface="+mn-cs"/>
              </a:rPr>
              <a:t>実を加えます。こうすることでタンニン成分の抽出を遅らせ、より濃厚なブドウの風味を加えることができます。</a:t>
            </a:r>
            <a:endParaRPr lang="en-AU" altLang="ja-JP" sz="1200" u="none" strike="noStrike" kern="1200" dirty="0">
              <a:solidFill>
                <a:schemeClr val="tx1"/>
              </a:solidFill>
              <a:effectLst/>
              <a:ea typeface="MS PGothic" panose="020B0600070205080204" pitchFamily="34" charset="-128"/>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果梗を追加　除梗した果実で発酵を行い、後に果梗を加えることで、ワインのアロマと質感を向上させます。</a:t>
            </a:r>
            <a:endParaRPr lang="en-AU" altLang="ja-JP" sz="1200" u="none" strike="noStrike" kern="1200" dirty="0">
              <a:solidFill>
                <a:schemeClr val="tx1"/>
              </a:solidFill>
              <a:effectLst/>
              <a:ea typeface="MS PGothic" panose="020B0600070205080204" pitchFamily="34" charset="-128"/>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全房発酵　果梗を付けたまま発酵させることで、タンニンの含有量が高まります。軽いスタイルの赤ワインによく用いられ、アロマを高めるとともに、ワインにタンニンの骨格を与え、熟成のポテンシャルを高めます。</a:t>
            </a:r>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10</a:t>
            </a:fld>
            <a:endParaRPr lang="en-US" dirty="0"/>
          </a:p>
        </p:txBody>
      </p:sp>
    </p:spTree>
    <p:extLst>
      <p:ext uri="{BB962C8B-B14F-4D97-AF65-F5344CB8AC3E}">
        <p14:creationId xmlns:p14="http://schemas.microsoft.com/office/powerpoint/2010/main" val="1884236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a:ea typeface="MS PGothic" panose="020B0600070205080204" pitchFamily="34" charset="-128"/>
              </a:rPr>
              <a:t>カーボニック・</a:t>
            </a:r>
            <a:r>
              <a:rPr lang="en-AU" sz="1200" b="1" dirty="0" err="1"/>
              <a:t>マセレーション（マセラシオン・カルボニック</a:t>
            </a:r>
            <a:r>
              <a:rPr lang="en-AU" sz="1200" b="1" dirty="0"/>
              <a:t>）</a:t>
            </a:r>
            <a:r>
              <a:rPr lang="en-AU" sz="1200" u="none" strike="noStrike" kern="1200" dirty="0">
                <a:solidFill>
                  <a:schemeClr val="tx1"/>
                </a:solidFill>
                <a:effectLst/>
                <a:ea typeface="+mn-ea"/>
                <a:cs typeface="+mn-cs"/>
              </a:rPr>
              <a:t>: </a:t>
            </a:r>
            <a:r>
              <a:rPr lang="ja-JP" altLang="en-US" sz="1200" u="none" strike="noStrike" kern="1200">
                <a:solidFill>
                  <a:schemeClr val="tx1"/>
                </a:solidFill>
                <a:effectLst/>
                <a:ea typeface="MS PGothic" panose="020B0600070205080204" pitchFamily="34" charset="-128"/>
                <a:cs typeface="+mn-cs"/>
              </a:rPr>
              <a:t>カーボニック・マセレーションは、基本的に細胞内発酵です。果梗がついたままのブドウの房をそのまま発酵させます。二酸化炭素を満たしたタンクのような嫌気性環境下では、ブドウは自らの内部で（自身の酵素を使用して）発酵を開始します。この過程はアルコール度数が約</a:t>
            </a:r>
            <a:r>
              <a:rPr lang="en-US" altLang="ja-JP" sz="1200" u="none" strike="noStrike" kern="1200" dirty="0">
                <a:solidFill>
                  <a:schemeClr val="tx1"/>
                </a:solidFill>
                <a:effectLst/>
                <a:ea typeface="MS PGothic" panose="020B0600070205080204" pitchFamily="34" charset="-128"/>
                <a:cs typeface="+mn-cs"/>
              </a:rPr>
              <a:t>2</a:t>
            </a:r>
            <a:r>
              <a:rPr lang="ja-JP" altLang="en-US" sz="1200" u="none" strike="noStrike" kern="1200">
                <a:solidFill>
                  <a:schemeClr val="tx1"/>
                </a:solidFill>
                <a:effectLst/>
                <a:ea typeface="MS PGothic" panose="020B0600070205080204" pitchFamily="34" charset="-128"/>
                <a:cs typeface="+mn-cs"/>
              </a:rPr>
              <a:t>％に達する頃まで続きます。その後、ブドウの果皮が破れ、果皮についていた酵母が通常のアルコール発酵を開始します。カーボニック・マセレーションは独特の特徴をワインに与え、果実味が主体のスタイルになります。</a:t>
            </a:r>
            <a:endParaRPr lang="en-AU" altLang="ja-JP" sz="1200" u="none" strike="noStrike" kern="1200" dirty="0">
              <a:solidFill>
                <a:schemeClr val="tx1"/>
              </a:solidFill>
              <a:effectLst/>
              <a:ea typeface="MS PGothic" panose="020B0600070205080204" pitchFamily="34" charset="-128"/>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発酵後マレセーション（マセラシオン）、長時間の果皮との接触：マセレーションの期間を長くする（</a:t>
            </a:r>
            <a:r>
              <a:rPr lang="en-US" altLang="ja-JP" sz="1200" u="none" strike="noStrike" kern="1200" dirty="0">
                <a:solidFill>
                  <a:schemeClr val="tx1"/>
                </a:solidFill>
                <a:effectLst/>
                <a:ea typeface="MS PGothic" panose="020B0600070205080204" pitchFamily="34" charset="-128"/>
                <a:cs typeface="+mn-cs"/>
              </a:rPr>
              <a:t>10〜40</a:t>
            </a:r>
            <a:r>
              <a:rPr lang="ja-JP" altLang="en-US" sz="1200" u="none" strike="noStrike" kern="1200">
                <a:solidFill>
                  <a:schemeClr val="tx1"/>
                </a:solidFill>
                <a:effectLst/>
                <a:ea typeface="MS PGothic" panose="020B0600070205080204" pitchFamily="34" charset="-128"/>
                <a:cs typeface="+mn-cs"/>
              </a:rPr>
              <a:t>日）ことで、シルクのようになめらかな質感と旨味（セイバリーさ）が生まれます。 </a:t>
            </a:r>
            <a:endParaRPr lang="en-AU" altLang="ja-JP" sz="1200" u="none" strike="noStrike" kern="1200" dirty="0">
              <a:solidFill>
                <a:schemeClr val="tx1"/>
              </a:solidFill>
              <a:effectLst/>
              <a:ea typeface="MS PGothic" panose="020B0600070205080204" pitchFamily="34" charset="-128"/>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ステンレス製タンク：グルナッシュの中でも特に収量が少なく、引き締まったものだけが樽熟成に耐えることができます。そのため、多くのワイナリーはステンレスタンクやより古く大きめの樽（つまりよりニュートラルなもの）を選んでいます。 </a:t>
            </a: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熟成：大型の樽や古いバリックでの熟成はグルナッシュと相性が良く、力強くエレガント、様々な料理と合わせやすく飲みやすいワインを生み出します。オーク樽はワインに呼吸をさせ、樽香の強すぎない、より滑らかなワインを造ります。古いオーク樽での熟成はグルナッシュのワインに、よりソフトなタンニンの骨格を与えます。 </a:t>
            </a:r>
            <a:endParaRPr lang="en-AU" altLang="ja-JP" sz="1200" u="none" strike="noStrike" kern="1200" dirty="0">
              <a:solidFill>
                <a:schemeClr val="tx1"/>
              </a:solidFill>
              <a:effectLst/>
              <a:ea typeface="MS PGothic" panose="020B0600070205080204" pitchFamily="34" charset="-128"/>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anose="020B0604020202020204" pitchFamily="34" charset="0"/>
              <a:buChar char="•"/>
              <a:defRPr/>
            </a:pPr>
            <a:r>
              <a:rPr lang="ja-JP" altLang="en-US" sz="1200" u="none" strike="noStrike" kern="1200">
                <a:solidFill>
                  <a:schemeClr val="tx1"/>
                </a:solidFill>
                <a:effectLst/>
                <a:ea typeface="MS PGothic" panose="020B0600070205080204" pitchFamily="34" charset="-128"/>
                <a:cs typeface="+mn-cs"/>
              </a:rPr>
              <a:t>瓶詰めと熟成 オーストラリアのグルナッシュは、ほとんどがスクリューキャップで瓶詰めされます。熟成能力はスタイルによって異なります。早飲み（</a:t>
            </a:r>
            <a:r>
              <a:rPr lang="en-US" altLang="ja-JP" sz="1200" u="none" strike="noStrike" kern="1200" dirty="0">
                <a:solidFill>
                  <a:schemeClr val="tx1"/>
                </a:solidFill>
                <a:effectLst/>
                <a:ea typeface="MS PGothic" panose="020B0600070205080204" pitchFamily="34" charset="-128"/>
                <a:cs typeface="+mn-cs"/>
              </a:rPr>
              <a:t>2</a:t>
            </a:r>
            <a:r>
              <a:rPr lang="ja-JP" altLang="en-US" sz="1200" u="none" strike="noStrike" kern="1200">
                <a:solidFill>
                  <a:schemeClr val="tx1"/>
                </a:solidFill>
                <a:effectLst/>
                <a:ea typeface="MS PGothic" panose="020B0600070205080204" pitchFamily="34" charset="-128"/>
                <a:cs typeface="+mn-cs"/>
              </a:rPr>
              <a:t>～</a:t>
            </a:r>
            <a:r>
              <a:rPr lang="en-US" altLang="ja-JP" sz="1200" u="none" strike="noStrike" kern="1200" dirty="0">
                <a:solidFill>
                  <a:schemeClr val="tx1"/>
                </a:solidFill>
                <a:effectLst/>
                <a:ea typeface="MS PGothic" panose="020B0600070205080204" pitchFamily="34" charset="-128"/>
                <a:cs typeface="+mn-cs"/>
              </a:rPr>
              <a:t>5</a:t>
            </a:r>
            <a:r>
              <a:rPr lang="ja-JP" altLang="en-US" sz="1200" u="none" strike="noStrike" kern="1200">
                <a:solidFill>
                  <a:schemeClr val="tx1"/>
                </a:solidFill>
                <a:effectLst/>
                <a:ea typeface="MS PGothic" panose="020B0600070205080204" pitchFamily="34" charset="-128"/>
                <a:cs typeface="+mn-cs"/>
              </a:rPr>
              <a:t>年）向けのものもありますが、より質の高いものでは</a:t>
            </a:r>
            <a:r>
              <a:rPr lang="en-US" altLang="ja-JP" sz="1200" u="none" strike="noStrike" kern="1200" dirty="0">
                <a:solidFill>
                  <a:schemeClr val="tx1"/>
                </a:solidFill>
                <a:effectLst/>
                <a:ea typeface="MS PGothic" panose="020B0600070205080204" pitchFamily="34" charset="-128"/>
                <a:cs typeface="+mn-cs"/>
              </a:rPr>
              <a:t>10</a:t>
            </a:r>
            <a:r>
              <a:rPr lang="ja-JP" altLang="en-US" sz="1200" u="none" strike="noStrike" kern="1200">
                <a:solidFill>
                  <a:schemeClr val="tx1"/>
                </a:solidFill>
                <a:effectLst/>
                <a:ea typeface="MS PGothic" panose="020B0600070205080204" pitchFamily="34" charset="-128"/>
                <a:cs typeface="+mn-cs"/>
              </a:rPr>
              <a:t>年以上熟成できるものも珍しくありません。</a:t>
            </a:r>
          </a:p>
          <a:p>
            <a:endParaRPr lang="en-AU" sz="1200" u="none" strike="noStrike" kern="1200" dirty="0">
              <a:solidFill>
                <a:schemeClr val="tx1"/>
              </a:solidFill>
              <a:effectLst/>
              <a:ea typeface="+mn-ea"/>
              <a:cs typeface="+mn-cs"/>
            </a:endParaRPr>
          </a:p>
          <a:p>
            <a:pPr rtl="0"/>
            <a:r>
              <a:rPr lang="ja-JP" altLang="en-US" sz="1200" u="none" strike="noStrike" kern="1200">
                <a:solidFill>
                  <a:schemeClr val="tx1"/>
                </a:solidFill>
                <a:effectLst/>
                <a:ea typeface="MS PGothic" panose="020B0600070205080204" pitchFamily="34" charset="-128"/>
                <a:cs typeface="+mn-cs"/>
              </a:rPr>
              <a:t>考察ポイント  </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グルナッシュの醸造において、なぜ一般的にオーク樽が避けられるのでしょうか？より良いグルナッシュを作るためにオーク樽を使用する場合はどんな場合でしょうか？</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グルナッシュの様々なスタイルを生み出すために、果実の品質とワイン造りのアプローチはどのような役割を果たすのでしょうか？</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11</a:t>
            </a:fld>
            <a:endParaRPr lang="en-US" dirty="0"/>
          </a:p>
        </p:txBody>
      </p:sp>
    </p:spTree>
    <p:extLst>
      <p:ext uri="{BB962C8B-B14F-4D97-AF65-F5344CB8AC3E}">
        <p14:creationId xmlns:p14="http://schemas.microsoft.com/office/powerpoint/2010/main" val="3428349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sz="1200" u="none" strike="noStrike" kern="1200">
                <a:solidFill>
                  <a:schemeClr val="tx1"/>
                </a:solidFill>
                <a:effectLst/>
                <a:ea typeface="MS PGothic" panose="020B0600070205080204" pitchFamily="34" charset="-128"/>
                <a:cs typeface="+mn-cs"/>
              </a:rPr>
              <a:t>グルナッシュは適度な酸をがある凝縮したブドウを用いなければ、アルコールが強くなりすぎてしまいますし、出来上がったワインは熟成能力に欠けるため早々に質が落ちることがあります。シラーズやマタロ（ムールヴェードル）とブレンドすることで、ワインの自然な酸のレベルが改善し、熟成のポテンシャルのより長い、バランスのとれたワインを造ることができます。</a:t>
            </a:r>
          </a:p>
          <a:p>
            <a:endParaRPr lang="en-AU" dirty="0"/>
          </a:p>
          <a:p>
            <a:pPr rtl="0"/>
            <a:r>
              <a:rPr lang="ja-JP" altLang="en-US" sz="1200" u="none" strike="noStrike" kern="1200">
                <a:solidFill>
                  <a:schemeClr val="tx1"/>
                </a:solidFill>
                <a:effectLst/>
                <a:ea typeface="MS PGothic" panose="020B0600070205080204" pitchFamily="34" charset="-128"/>
                <a:cs typeface="+mn-cs"/>
              </a:rPr>
              <a:t>考察ポイント  </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なぜブレンドが醸造過程で重要なのでしょうか？</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他の品種と比較し、グルナッシュは赤ワインのブレンドにどのような資質をもたらしますか？</a:t>
            </a:r>
          </a:p>
          <a:p>
            <a:pPr rtl="0"/>
            <a:r>
              <a:rPr lang="en-US" altLang="ja-JP" sz="1200" u="none" strike="noStrike" kern="1200" dirty="0">
                <a:solidFill>
                  <a:schemeClr val="tx1"/>
                </a:solidFill>
                <a:effectLst/>
                <a:ea typeface="MS PGothic" panose="020B0600070205080204" pitchFamily="34" charset="-128"/>
                <a:cs typeface="+mn-cs"/>
              </a:rPr>
              <a:t>- </a:t>
            </a:r>
            <a:r>
              <a:rPr lang="ja-JP" altLang="en-US" sz="1200" u="none" strike="noStrike" kern="1200">
                <a:solidFill>
                  <a:schemeClr val="tx1"/>
                </a:solidFill>
                <a:effectLst/>
                <a:ea typeface="MS PGothic" panose="020B0600070205080204" pitchFamily="34" charset="-128"/>
                <a:cs typeface="+mn-cs"/>
              </a:rPr>
              <a:t>グルナッシュはオーストラリアのブレンド・ワインの台頭にどのような影響を与えたのでしょうか？</a:t>
            </a:r>
          </a:p>
          <a:p>
            <a:pPr rtl="0"/>
            <a:endParaRPr lang="ja-JP" altLang="en-US" sz="1200" u="none" strike="noStrike" kern="1200">
              <a:solidFill>
                <a:schemeClr val="tx1"/>
              </a:solidFill>
              <a:effectLst/>
              <a:ea typeface="MS PGothic" panose="020B0600070205080204" pitchFamily="34" charset="-128"/>
              <a:cs typeface="+mn-cs"/>
            </a:endParaRP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13</a:t>
            </a:fld>
            <a:endParaRPr lang="en-US" dirty="0"/>
          </a:p>
        </p:txBody>
      </p:sp>
    </p:spTree>
    <p:extLst>
      <p:ext uri="{BB962C8B-B14F-4D97-AF65-F5344CB8AC3E}">
        <p14:creationId xmlns:p14="http://schemas.microsoft.com/office/powerpoint/2010/main" val="193045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15</a:t>
            </a:fld>
            <a:endParaRPr lang="en-US" dirty="0"/>
          </a:p>
        </p:txBody>
      </p:sp>
    </p:spTree>
    <p:extLst>
      <p:ext uri="{BB962C8B-B14F-4D97-AF65-F5344CB8AC3E}">
        <p14:creationId xmlns:p14="http://schemas.microsoft.com/office/powerpoint/2010/main" val="3337186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altLang="ja-JP" sz="1200" u="none" strike="noStrike" kern="1200" dirty="0">
                <a:solidFill>
                  <a:schemeClr val="tx1"/>
                </a:solidFill>
                <a:effectLst/>
                <a:ea typeface="MS PGothic" panose="020B0600070205080204" pitchFamily="34" charset="-128"/>
                <a:cs typeface="+mn-cs"/>
              </a:rPr>
              <a:t>1842</a:t>
            </a:r>
            <a:r>
              <a:rPr lang="ja-JP" altLang="en-US" sz="1200" u="none" strike="noStrike" kern="1200">
                <a:solidFill>
                  <a:schemeClr val="tx1"/>
                </a:solidFill>
                <a:effectLst/>
                <a:ea typeface="MS PGothic" panose="020B0600070205080204" pitchFamily="34" charset="-128"/>
                <a:cs typeface="+mn-cs"/>
              </a:rPr>
              <a:t>年まで遡る豊かなブドウ栽培とワイン造りの歴史を持つバロッサ・ヴァレーは、オーストラリアで最も歴史あるワイン産地の一つです。 </a:t>
            </a:r>
          </a:p>
          <a:p>
            <a:pPr rtl="0"/>
            <a:r>
              <a:rPr lang="ja-JP" altLang="en-US" sz="1200" u="none" strike="noStrike" kern="1200">
                <a:solidFill>
                  <a:schemeClr val="tx1"/>
                </a:solidFill>
                <a:effectLst/>
                <a:ea typeface="MS PGothic" panose="020B0600070205080204" pitchFamily="34" charset="-128"/>
                <a:cs typeface="+mn-cs"/>
              </a:rPr>
              <a:t>バロッサの主役はシラーズですが、グルナッシュ、ムールヴェードル（マタロ）、リースリング、セミヨンもまた、卓越したワインを生み出してきた長く名高い歴史があります。世界で最も古いグルナッシュの畑のひとつは、バロッサ・ヴァレーのチリッロ・エステートで、</a:t>
            </a:r>
            <a:r>
              <a:rPr lang="en-US" altLang="ja-JP" sz="1200" u="none" strike="noStrike" kern="1200" dirty="0">
                <a:solidFill>
                  <a:schemeClr val="tx1"/>
                </a:solidFill>
                <a:effectLst/>
                <a:ea typeface="MS PGothic" panose="020B0600070205080204" pitchFamily="34" charset="-128"/>
                <a:cs typeface="+mn-cs"/>
              </a:rPr>
              <a:t>1850</a:t>
            </a:r>
            <a:r>
              <a:rPr lang="ja-JP" altLang="en-US" sz="1200" u="none" strike="noStrike" kern="1200">
                <a:solidFill>
                  <a:schemeClr val="tx1"/>
                </a:solidFill>
                <a:effectLst/>
                <a:ea typeface="MS PGothic" panose="020B0600070205080204" pitchFamily="34" charset="-128"/>
                <a:cs typeface="+mn-cs"/>
              </a:rPr>
              <a:t>年に植えられたブドウは現在もワインを生産しています。 </a:t>
            </a:r>
            <a:endParaRPr lang="ja-JP" altLang="en-US" sz="1200" u="none" strike="noStrike" kern="1200">
              <a:solidFill>
                <a:schemeClr val="tx1"/>
              </a:solidFill>
              <a:effectLst/>
              <a:ea typeface="MS PGothic" panose="020B0600070205080204" pitchFamily="34" charset="-128"/>
              <a:cs typeface="Calibri"/>
            </a:endParaRPr>
          </a:p>
          <a:p>
            <a:pPr rtl="0"/>
            <a:r>
              <a:rPr lang="ja-JP" altLang="en-US" sz="1200" u="none" strike="noStrike" kern="1200">
                <a:solidFill>
                  <a:schemeClr val="tx1"/>
                </a:solidFill>
                <a:effectLst/>
                <a:ea typeface="MS PGothic" panose="020B0600070205080204" pitchFamily="34" charset="-128"/>
                <a:cs typeface="+mn-cs"/>
              </a:rPr>
              <a:t>冬は冷涼で雨が多く、夏は温暖で乾燥し最高気温が高く、日照時間が長く湿気や降水量は少なめです。乾燥し日照の強い日中と涼しい夜間の組み合わせが、ブドウに安定した、かつ適切なタイミングの熟成をもたらします</a:t>
            </a:r>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16</a:t>
            </a:fld>
            <a:endParaRPr lang="en-US" dirty="0"/>
          </a:p>
        </p:txBody>
      </p:sp>
    </p:spTree>
    <p:extLst>
      <p:ext uri="{BB962C8B-B14F-4D97-AF65-F5344CB8AC3E}">
        <p14:creationId xmlns:p14="http://schemas.microsoft.com/office/powerpoint/2010/main" val="204420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19</a:t>
            </a:fld>
            <a:endParaRPr lang="en-US" dirty="0"/>
          </a:p>
        </p:txBody>
      </p:sp>
    </p:spTree>
    <p:extLst>
      <p:ext uri="{BB962C8B-B14F-4D97-AF65-F5344CB8AC3E}">
        <p14:creationId xmlns:p14="http://schemas.microsoft.com/office/powerpoint/2010/main" val="3531139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ja-JP" altLang="en-US" sz="1200" u="none" strike="noStrike" kern="1200">
                <a:solidFill>
                  <a:schemeClr val="tx1"/>
                </a:solidFill>
                <a:effectLst/>
                <a:ea typeface="MS PGothic" panose="020B0600070205080204" pitchFamily="34" charset="-128"/>
                <a:cs typeface="+mn-cs"/>
              </a:rPr>
              <a:t>グルナッシュは、マクラーレン・ヴェールの主要品種として古くから知られています。また、シラーズやカベルネ・ソーヴィニヨンに加え、ネロ・ダヴォラ、フィアーノ、ヴェルメンティーノといった新しい品種でも有名です。 </a:t>
            </a:r>
          </a:p>
          <a:p>
            <a:pPr rtl="0"/>
            <a:r>
              <a:rPr lang="en-AU" altLang="ja-JP" sz="1200" u="none" strike="noStrike" kern="1200" dirty="0" err="1">
                <a:solidFill>
                  <a:schemeClr val="tx1"/>
                </a:solidFill>
                <a:effectLst/>
                <a:ea typeface="MS PGothic" panose="020B0600070205080204" pitchFamily="34" charset="-128"/>
                <a:cs typeface="+mn-cs"/>
              </a:rPr>
              <a:t>マクラーレン</a:t>
            </a:r>
            <a:r>
              <a:rPr lang="en-AU" altLang="ja-JP" sz="1200" u="none" strike="noStrike" kern="1200" dirty="0">
                <a:solidFill>
                  <a:schemeClr val="tx1"/>
                </a:solidFill>
                <a:effectLst/>
                <a:ea typeface="MS PGothic" panose="020B0600070205080204" pitchFamily="34" charset="-128"/>
                <a:cs typeface="+mn-cs"/>
              </a:rPr>
              <a:t>・</a:t>
            </a:r>
            <a:r>
              <a:rPr lang="ja-JP" altLang="en-US" sz="1200" u="none" strike="noStrike" kern="1200">
                <a:solidFill>
                  <a:schemeClr val="tx1"/>
                </a:solidFill>
                <a:effectLst/>
                <a:ea typeface="MS PGothic" panose="020B0600070205080204" pitchFamily="34" charset="-128"/>
                <a:cs typeface="+mn-cs"/>
              </a:rPr>
              <a:t>ヴェール</a:t>
            </a:r>
            <a:r>
              <a:rPr lang="en-AU" altLang="ja-JP" sz="1200" u="none" strike="noStrike" kern="1200" dirty="0" err="1">
                <a:solidFill>
                  <a:schemeClr val="tx1"/>
                </a:solidFill>
                <a:effectLst/>
                <a:ea typeface="MS PGothic" panose="020B0600070205080204" pitchFamily="34" charset="-128"/>
                <a:cs typeface="+mn-cs"/>
              </a:rPr>
              <a:t>は地中海性気候で、温暖な夏、穏やかな冬、冬に多い降雨、低い相対湿度、そして比較的高い水分蒸発量が特徴です</a:t>
            </a:r>
            <a:r>
              <a:rPr lang="ja-JP" altLang="en-US" sz="1200" u="none" strike="noStrike" kern="1200">
                <a:solidFill>
                  <a:schemeClr val="tx1"/>
                </a:solidFill>
                <a:effectLst/>
                <a:ea typeface="MS PGothic" panose="020B0600070205080204" pitchFamily="34" charset="-128"/>
                <a:cs typeface="+mn-cs"/>
              </a:rPr>
              <a:t>が、</a:t>
            </a:r>
            <a:r>
              <a:rPr lang="en-AU" altLang="ja-JP" sz="1200" u="none" strike="noStrike" kern="1200" dirty="0" err="1">
                <a:solidFill>
                  <a:schemeClr val="tx1"/>
                </a:solidFill>
                <a:effectLst/>
                <a:ea typeface="MS PGothic" panose="020B0600070205080204" pitchFamily="34" charset="-128"/>
                <a:cs typeface="+mn-cs"/>
              </a:rPr>
              <a:t>マウント・ロフティ</a:t>
            </a:r>
            <a:r>
              <a:rPr lang="ja-JP" altLang="en-US" sz="1200" u="none" strike="noStrike" kern="1200">
                <a:solidFill>
                  <a:schemeClr val="tx1"/>
                </a:solidFill>
                <a:effectLst/>
                <a:ea typeface="MS PGothic" panose="020B0600070205080204" pitchFamily="34" charset="-128"/>
                <a:cs typeface="+mn-cs"/>
              </a:rPr>
              <a:t>山脈</a:t>
            </a:r>
            <a:r>
              <a:rPr lang="en-AU" altLang="ja-JP" sz="1200" u="none" strike="noStrike" kern="1200" dirty="0" err="1">
                <a:solidFill>
                  <a:schemeClr val="tx1"/>
                </a:solidFill>
                <a:effectLst/>
                <a:ea typeface="MS PGothic" panose="020B0600070205080204" pitchFamily="34" charset="-128"/>
                <a:cs typeface="+mn-cs"/>
              </a:rPr>
              <a:t>と</a:t>
            </a:r>
            <a:r>
              <a:rPr lang="ja-JP" altLang="en-US" sz="1200" u="none" strike="noStrike" kern="1200">
                <a:solidFill>
                  <a:schemeClr val="tx1"/>
                </a:solidFill>
                <a:effectLst/>
                <a:ea typeface="MS PGothic" panose="020B0600070205080204" pitchFamily="34" charset="-128"/>
                <a:cs typeface="+mn-cs"/>
              </a:rPr>
              <a:t>セント・ヴィンセント</a:t>
            </a:r>
            <a:r>
              <a:rPr lang="en-AU" altLang="ja-JP" sz="1200" u="none" strike="noStrike" kern="1200" dirty="0" err="1">
                <a:solidFill>
                  <a:schemeClr val="tx1"/>
                </a:solidFill>
                <a:effectLst/>
                <a:ea typeface="MS PGothic" panose="020B0600070205080204" pitchFamily="34" charset="-128"/>
                <a:cs typeface="+mn-cs"/>
              </a:rPr>
              <a:t>湾に近いことが気候を和らげ、さらに多くのメゾクリマ</a:t>
            </a:r>
            <a:r>
              <a:rPr lang="en-AU" altLang="ja-JP" sz="1200" u="none" strike="noStrike" kern="1200" dirty="0">
                <a:solidFill>
                  <a:schemeClr val="tx1"/>
                </a:solidFill>
                <a:effectLst/>
                <a:ea typeface="MS PGothic" panose="020B0600070205080204" pitchFamily="34" charset="-128"/>
                <a:cs typeface="+mn-cs"/>
              </a:rPr>
              <a:t>、</a:t>
            </a:r>
            <a:r>
              <a:rPr lang="ja-JP" altLang="en-US" sz="1200" u="none" strike="noStrike" kern="1200">
                <a:solidFill>
                  <a:schemeClr val="tx1"/>
                </a:solidFill>
                <a:effectLst/>
                <a:ea typeface="MS PGothic" panose="020B0600070205080204" pitchFamily="34" charset="-128"/>
                <a:cs typeface="+mn-cs"/>
              </a:rPr>
              <a:t>ミ</a:t>
            </a:r>
            <a:r>
              <a:rPr lang="en-AU" altLang="ja-JP" sz="1200" u="none" strike="noStrike" kern="1200" dirty="0" err="1">
                <a:solidFill>
                  <a:schemeClr val="tx1"/>
                </a:solidFill>
                <a:effectLst/>
                <a:ea typeface="MS PGothic" panose="020B0600070205080204" pitchFamily="34" charset="-128"/>
                <a:cs typeface="+mn-cs"/>
              </a:rPr>
              <a:t>クロクリマを作り上げ</a:t>
            </a:r>
            <a:r>
              <a:rPr lang="ja-JP" altLang="en-US" sz="1200" u="none" strike="noStrike" kern="1200">
                <a:solidFill>
                  <a:schemeClr val="tx1"/>
                </a:solidFill>
                <a:effectLst/>
                <a:ea typeface="MS PGothic" panose="020B0600070205080204" pitchFamily="34" charset="-128"/>
                <a:cs typeface="+mn-cs"/>
              </a:rPr>
              <a:t>、</a:t>
            </a:r>
            <a:r>
              <a:rPr lang="en-AU" altLang="ja-JP" sz="1200" u="none" strike="noStrike" kern="1200" dirty="0" err="1">
                <a:solidFill>
                  <a:schemeClr val="tx1"/>
                </a:solidFill>
                <a:effectLst/>
                <a:ea typeface="MS PGothic" panose="020B0600070205080204" pitchFamily="34" charset="-128"/>
                <a:cs typeface="+mn-cs"/>
              </a:rPr>
              <a:t>その違いに大きな影響を与えています</a:t>
            </a:r>
            <a:r>
              <a:rPr lang="en-AU" altLang="ja-JP" sz="1200" u="none" strike="noStrike" kern="1200" dirty="0">
                <a:solidFill>
                  <a:schemeClr val="tx1"/>
                </a:solidFill>
                <a:effectLst/>
                <a:ea typeface="MS PGothic" panose="020B0600070205080204" pitchFamily="34" charset="-128"/>
                <a:cs typeface="+mn-cs"/>
              </a:rPr>
              <a:t>。</a:t>
            </a:r>
            <a:br>
              <a:rPr lang="en-AU" altLang="ja-JP" sz="1200" u="none" strike="noStrike" kern="1200" dirty="0">
                <a:solidFill>
                  <a:schemeClr val="tx1"/>
                </a:solidFill>
                <a:effectLst/>
                <a:ea typeface="MS PGothic" panose="020B0600070205080204" pitchFamily="34" charset="-128"/>
                <a:cs typeface="+mn-cs"/>
              </a:rPr>
            </a:br>
            <a:r>
              <a:rPr lang="ja-JP" altLang="en-US" sz="1200" u="none" strike="noStrike" kern="1200">
                <a:solidFill>
                  <a:schemeClr val="tx1"/>
                </a:solidFill>
                <a:effectLst/>
                <a:ea typeface="MS PGothic" panose="020B0600070205080204" pitchFamily="34" charset="-128"/>
                <a:cs typeface="+mn-cs"/>
              </a:rPr>
              <a:t>この土地には斜面から吹き下ろす風と、湾から入ってくる風があり、ブドウの樹を冷やし乾燥させます。地域全体で気候に多様性があるため、小さな区画それぞれが特徴あるワインを生み出します。</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20</a:t>
            </a:fld>
            <a:endParaRPr lang="en-US" dirty="0"/>
          </a:p>
        </p:txBody>
      </p:sp>
    </p:spTree>
    <p:extLst>
      <p:ext uri="{BB962C8B-B14F-4D97-AF65-F5344CB8AC3E}">
        <p14:creationId xmlns:p14="http://schemas.microsoft.com/office/powerpoint/2010/main" val="3736455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21</a:t>
            </a:fld>
            <a:endParaRPr lang="en-US" dirty="0"/>
          </a:p>
        </p:txBody>
      </p:sp>
    </p:spTree>
    <p:extLst>
      <p:ext uri="{BB962C8B-B14F-4D97-AF65-F5344CB8AC3E}">
        <p14:creationId xmlns:p14="http://schemas.microsoft.com/office/powerpoint/2010/main" val="2745481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u="none" strike="noStrike" kern="1200">
                <a:solidFill>
                  <a:schemeClr val="tx1"/>
                </a:solidFill>
                <a:effectLst/>
                <a:ea typeface="MS PGothic" panose="020B0600070205080204" pitchFamily="34" charset="-128"/>
                <a:cs typeface="+mn-cs"/>
              </a:rPr>
              <a:t>考察ポイント：</a:t>
            </a:r>
          </a:p>
          <a:p>
            <a:r>
              <a:rPr lang="ja-JP" altLang="en-US" sz="1200" u="none" strike="noStrike" kern="1200">
                <a:solidFill>
                  <a:schemeClr val="tx1"/>
                </a:solidFill>
                <a:effectLst/>
                <a:ea typeface="MS PGothic" panose="020B0600070205080204" pitchFamily="34" charset="-128"/>
                <a:cs typeface="+mn-cs"/>
              </a:rPr>
              <a:t>グルナッシュはクレア・ヴァレーやラングホーン・クリークでも作られています。また、南オーストラリア州だけが特に注目されているようですが、ヴィクトリア州のヒースコートや、西オーストラリア州のフランクランド・リヴァーのように冷涼な産地でもグルナッシュは栽培されています。これらの産地では、どのようなスタイルのワインが造られているのでしょうか。また、気候はどのような役割を果たしているのでしょう。</a:t>
            </a: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22</a:t>
            </a:fld>
            <a:endParaRPr lang="en-US" dirty="0"/>
          </a:p>
        </p:txBody>
      </p:sp>
    </p:spTree>
    <p:extLst>
      <p:ext uri="{BB962C8B-B14F-4D97-AF65-F5344CB8AC3E}">
        <p14:creationId xmlns:p14="http://schemas.microsoft.com/office/powerpoint/2010/main" val="3131529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ja-JP" altLang="en-US" sz="1800" u="none" strike="noStrike">
                <a:solidFill>
                  <a:srgbClr val="000000"/>
                </a:solidFill>
                <a:effectLst/>
                <a:latin typeface="MS PGothic" panose="020B0600070205080204" pitchFamily="34" charset="-128"/>
                <a:ea typeface="MS PGothic" panose="020B0600070205080204" pitchFamily="34" charset="-128"/>
              </a:rPr>
              <a:t>ここから複数のワインのテイスティングを始めましょう</a:t>
            </a:r>
            <a:r>
              <a:rPr lang="ja-JP" altLang="en-US">
                <a:ea typeface="MS PGothic" panose="020B0600070205080204" pitchFamily="34" charset="-128"/>
              </a:rPr>
              <a:t> </a:t>
            </a:r>
            <a:endParaRPr lang="en-US" altLang="ja-JP" dirty="0">
              <a:ea typeface="MS PGothic" panose="020B0600070205080204" pitchFamily="34" charset="-128"/>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pPr rtl="0"/>
            <a:r>
              <a:rPr lang="ja-JP" altLang="en-US" sz="1200" u="none" strike="noStrike" kern="1200">
                <a:solidFill>
                  <a:schemeClr val="tx1"/>
                </a:solidFill>
                <a:effectLst/>
                <a:ea typeface="MS PGothic" panose="020B0600070205080204" pitchFamily="34" charset="-128"/>
                <a:cs typeface="+mn-cs"/>
              </a:rPr>
              <a:t>グルナッシュは、「温暖気候のピノ・ノワール」と呼ばれることがあります。グルナッシュが得意とするのは、色が薄く、香りが華やかで、エレガントな赤ワインを生み出すことで、風味に欠けることなく、フレッシュで生き生きとした果実味とバランスの取れた骨格を備えています。</a:t>
            </a:r>
          </a:p>
          <a:p>
            <a:pPr rtl="0"/>
            <a:r>
              <a:rPr lang="ja-JP" altLang="en-US" sz="1200" u="none" strike="noStrike" kern="1200">
                <a:solidFill>
                  <a:schemeClr val="tx1"/>
                </a:solidFill>
                <a:effectLst/>
                <a:ea typeface="MS PGothic" panose="020B0600070205080204" pitchFamily="34" charset="-128"/>
                <a:cs typeface="+mn-cs"/>
              </a:rPr>
              <a:t>グルナッシュは今流行の品種で、それは現在のオーストラリアのワイン・トレンドが、濃厚で色の濃い甘い果実味の赤ワインから、軽くて飲みやすく繊細な赤ワインへと移行しつつあることも要因です。その結果、しなやかでエレガント、食事とも合わせやすく飲みやすい赤ワインが生まれたのです。ワインメーカーがグルナッシュのその優美さを認めるようになった今、不自然なスタイルを強要しようとする人は少なくなってきています。</a:t>
            </a:r>
          </a:p>
          <a:p>
            <a:pPr rtl="0"/>
            <a:endParaRPr lang="ja-JP" altLang="en-US" sz="1200" u="none" strike="noStrike" kern="1200">
              <a:solidFill>
                <a:schemeClr val="tx1"/>
              </a:solidFill>
              <a:effectLst/>
              <a:ea typeface="MS PGothic" panose="020B0600070205080204" pitchFamily="34" charset="-128"/>
              <a:cs typeface="+mn-cs"/>
            </a:endParaRPr>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23</a:t>
            </a:fld>
            <a:endParaRPr lang="en-US" dirty="0"/>
          </a:p>
        </p:txBody>
      </p:sp>
    </p:spTree>
    <p:extLst>
      <p:ext uri="{BB962C8B-B14F-4D97-AF65-F5344CB8AC3E}">
        <p14:creationId xmlns:p14="http://schemas.microsoft.com/office/powerpoint/2010/main" val="675520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24</a:t>
            </a:fld>
            <a:endParaRPr lang="en-US" dirty="0"/>
          </a:p>
        </p:txBody>
      </p:sp>
    </p:spTree>
    <p:extLst>
      <p:ext uri="{BB962C8B-B14F-4D97-AF65-F5344CB8AC3E}">
        <p14:creationId xmlns:p14="http://schemas.microsoft.com/office/powerpoint/2010/main" val="2364706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AU" sz="1200" b="0" i="0" u="none" strike="noStrike" kern="1200" dirty="0" err="1">
                <a:solidFill>
                  <a:schemeClr val="tx1"/>
                </a:solidFill>
                <a:effectLst/>
                <a:latin typeface="+mn-lt"/>
                <a:ea typeface="+mn-ea"/>
                <a:cs typeface="+mn-cs"/>
              </a:rPr>
              <a:t>他のプログラムや資料はこちらwww.australianwinediscovered.com</a:t>
            </a:r>
            <a:endParaRPr lang="en-AU" b="0" dirty="0">
              <a:effectLst/>
            </a:endParaRPr>
          </a:p>
          <a:p>
            <a:r>
              <a:rPr lang="en-AU" sz="1200" kern="1200" dirty="0" err="1">
                <a:solidFill>
                  <a:schemeClr val="tx1"/>
                </a:solidFill>
                <a:effectLst/>
                <a:latin typeface="+mn-lt"/>
                <a:ea typeface="+mn-ea"/>
                <a:cs typeface="+mn-cs"/>
              </a:rPr>
              <a:t>お問合せはこちら（英語のみ）discovered@wineaustralia.com</a:t>
            </a:r>
            <a:endParaRPr lang="en-AU" sz="1200" kern="1200" dirty="0">
              <a:solidFill>
                <a:schemeClr val="tx1"/>
              </a:solidFill>
              <a:effectLst/>
              <a:latin typeface="+mn-lt"/>
              <a:ea typeface="+mn-ea"/>
              <a:cs typeface="+mn-cs"/>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26</a:t>
            </a:fld>
            <a:endParaRPr lang="en-US" dirty="0"/>
          </a:p>
        </p:txBody>
      </p:sp>
    </p:spTree>
    <p:extLst>
      <p:ext uri="{BB962C8B-B14F-4D97-AF65-F5344CB8AC3E}">
        <p14:creationId xmlns:p14="http://schemas.microsoft.com/office/powerpoint/2010/main" val="1981037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386978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2" name="Oval 11">
            <a:extLst>
              <a:ext uri="{FF2B5EF4-FFF2-40B4-BE49-F238E27FC236}">
                <a16:creationId xmlns:a16="http://schemas.microsoft.com/office/drawing/2014/main" id="{AF6F7BB9-9DEF-7131-D02D-4E4EE44CC42D}"/>
              </a:ext>
            </a:extLst>
          </p:cNvPr>
          <p:cNvSpPr/>
          <p:nvPr userDrawn="1"/>
        </p:nvSpPr>
        <p:spPr>
          <a:xfrm>
            <a:off x="915350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8595360" y="339046"/>
            <a:ext cx="3596640"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3778423" y="4450342"/>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377842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9" name="Text Placeholder 4">
            <a:extLst>
              <a:ext uri="{FF2B5EF4-FFF2-40B4-BE49-F238E27FC236}">
                <a16:creationId xmlns:a16="http://schemas.microsoft.com/office/drawing/2014/main" id="{D0DE6B5C-AB13-E31D-BBDE-6A49803A97B7}"/>
              </a:ext>
            </a:extLst>
          </p:cNvPr>
          <p:cNvSpPr>
            <a:spLocks noGrp="1"/>
          </p:cNvSpPr>
          <p:nvPr>
            <p:ph type="body" sz="quarter" idx="17" hasCustomPrompt="1"/>
          </p:nvPr>
        </p:nvSpPr>
        <p:spPr>
          <a:xfrm>
            <a:off x="7159685" y="4489741"/>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0" name="Text Placeholder 16">
            <a:extLst>
              <a:ext uri="{FF2B5EF4-FFF2-40B4-BE49-F238E27FC236}">
                <a16:creationId xmlns:a16="http://schemas.microsoft.com/office/drawing/2014/main" id="{32B70C8F-877E-2EF4-BE2E-17F10CB37EE7}"/>
              </a:ext>
            </a:extLst>
          </p:cNvPr>
          <p:cNvSpPr>
            <a:spLocks noGrp="1"/>
          </p:cNvSpPr>
          <p:nvPr>
            <p:ph type="body" sz="quarter" idx="18" hasCustomPrompt="1"/>
          </p:nvPr>
        </p:nvSpPr>
        <p:spPr>
          <a:xfrm>
            <a:off x="7148800" y="3805890"/>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5" name="Oval 4">
            <a:extLst>
              <a:ext uri="{FF2B5EF4-FFF2-40B4-BE49-F238E27FC236}">
                <a16:creationId xmlns:a16="http://schemas.microsoft.com/office/drawing/2014/main" id="{5374FAAD-5095-C5A5-E939-1BE433E1BB94}"/>
              </a:ext>
            </a:extLst>
          </p:cNvPr>
          <p:cNvSpPr/>
          <p:nvPr userDrawn="1"/>
        </p:nvSpPr>
        <p:spPr>
          <a:xfrm>
            <a:off x="7159685"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384018115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a:endCxn id="3" idx="1"/>
          </p:cNvCxnSpPr>
          <p:nvPr userDrawn="1"/>
        </p:nvCxnSpPr>
        <p:spPr>
          <a:xfrm>
            <a:off x="-68734" y="3429000"/>
            <a:ext cx="9644648" cy="47"/>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8802028" y="368300"/>
            <a:ext cx="3389971" cy="2122139"/>
          </a:xfrm>
        </p:spPr>
        <p:txBody>
          <a:bodyPr/>
          <a:lstStyle>
            <a:lvl1pPr marL="0" indent="0">
              <a:buFont typeface="Arial" panose="020B0604020202020204" pitchFamily="34" charset="0"/>
              <a:buNone/>
              <a:defRPr/>
            </a:lvl1pPr>
          </a:lstStyle>
          <a:p>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575914"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133F661-7C92-5FD2-F976-1809BB48DFD0}"/>
              </a:ext>
            </a:extLst>
          </p:cNvPr>
          <p:cNvSpPr/>
          <p:nvPr userDrawn="1"/>
        </p:nvSpPr>
        <p:spPr>
          <a:xfrm>
            <a:off x="641182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395E754-F066-E20D-5AB6-707A12C8D09E}"/>
              </a:ext>
            </a:extLst>
          </p:cNvPr>
          <p:cNvSpPr/>
          <p:nvPr userDrawn="1"/>
        </p:nvSpPr>
        <p:spPr>
          <a:xfrm>
            <a:off x="8938895"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18200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990300"/>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07325589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4071658346"/>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9/14/26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4255808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14/9/2026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63" r:id="rId14"/>
    <p:sldLayoutId id="2147483678" r:id="rId15"/>
    <p:sldLayoutId id="2147483660" r:id="rId16"/>
    <p:sldLayoutId id="2147483673" r:id="rId17"/>
    <p:sldLayoutId id="2147483674" r:id="rId18"/>
    <p:sldLayoutId id="2147483675" r:id="rId19"/>
    <p:sldLayoutId id="2147483659" r:id="rId20"/>
    <p:sldLayoutId id="2147483681" r:id="rId21"/>
    <p:sldLayoutId id="2147483677" r:id="rId22"/>
    <p:sldLayoutId id="2147483679" r:id="rId23"/>
    <p:sldLayoutId id="2147483680" r:id="rId24"/>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24.png"/><Relationship Id="rId5" Type="http://schemas.openxmlformats.org/officeDocument/2006/relationships/image" Target="../media/image23.emf"/><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2.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0A04102-C93B-CD24-0A55-BC37F98C520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t="27012" b="14994"/>
          <a:stretch/>
        </p:blipFill>
        <p:spPr>
          <a:xfrm>
            <a:off x="623889" y="2595563"/>
            <a:ext cx="11010900" cy="4262437"/>
          </a:xfr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4294967295"/>
          </p:nvPr>
        </p:nvSpPr>
        <p:spPr>
          <a:xfrm>
            <a:off x="593733" y="1286631"/>
            <a:ext cx="9830875" cy="802449"/>
          </a:xfrm>
        </p:spPr>
        <p:txBody>
          <a:bodyPr/>
          <a:lstStyle/>
          <a:p>
            <a:pPr marL="0" indent="0">
              <a:buNone/>
              <a:tabLst>
                <a:tab pos="1373188" algn="l"/>
              </a:tabLst>
            </a:pPr>
            <a:r>
              <a:rPr lang="en-AU" altLang="ja-JP" sz="4000" dirty="0">
                <a:solidFill>
                  <a:schemeClr val="accent1"/>
                </a:solidFill>
                <a:latin typeface="+mj-lt"/>
                <a:ea typeface="Yu Gothic Medium" panose="020B0400000000000000" pitchFamily="34" charset="-128"/>
              </a:rPr>
              <a:t>GRENACHE AND BLENDS</a:t>
            </a:r>
            <a:br>
              <a:rPr lang="en-AU" altLang="ja-JP" sz="4000" dirty="0">
                <a:solidFill>
                  <a:schemeClr val="accent1"/>
                </a:solidFill>
                <a:latin typeface="Yu Gothic Medium" panose="020B0400000000000000" pitchFamily="34" charset="-128"/>
                <a:ea typeface="Yu Gothic Medium" panose="020B0400000000000000" pitchFamily="34" charset="-128"/>
              </a:rPr>
            </a:br>
            <a:r>
              <a:rPr lang="ja-JP" altLang="en-US" sz="4000" dirty="0">
                <a:solidFill>
                  <a:schemeClr val="accent1"/>
                </a:solidFill>
                <a:latin typeface="Yu Gothic Medium" panose="020B0400000000000000" pitchFamily="34" charset="-128"/>
                <a:ea typeface="Yu Gothic Medium" panose="020B0400000000000000" pitchFamily="34" charset="-128"/>
              </a:rPr>
              <a:t>グルナッシュ</a:t>
            </a:r>
            <a:endParaRPr lang="en-US" sz="4000" dirty="0">
              <a:solidFill>
                <a:schemeClr val="accent1"/>
              </a:solidFill>
              <a:latin typeface="Yu Gothic Medium" panose="020B0400000000000000" pitchFamily="34" charset="-128"/>
              <a:ea typeface="Yu Gothic Medium" panose="020B0400000000000000" pitchFamily="34" charset="-128"/>
            </a:endParaRP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sp>
        <p:nvSpPr>
          <p:cNvPr id="18" name="TextBox 17">
            <a:extLst>
              <a:ext uri="{FF2B5EF4-FFF2-40B4-BE49-F238E27FC236}">
                <a16:creationId xmlns:a16="http://schemas.microsoft.com/office/drawing/2014/main" id="{4ABEED5C-B13D-8CF9-C654-1BD737E754D7}"/>
              </a:ext>
            </a:extLst>
          </p:cNvPr>
          <p:cNvSpPr txBox="1"/>
          <p:nvPr/>
        </p:nvSpPr>
        <p:spPr>
          <a:xfrm>
            <a:off x="3581066" y="2001755"/>
            <a:ext cx="2594320" cy="461665"/>
          </a:xfrm>
          <a:prstGeom prst="rect">
            <a:avLst/>
          </a:prstGeom>
          <a:noFill/>
        </p:spPr>
        <p:txBody>
          <a:bodyPr wrap="square">
            <a:spAutoFit/>
          </a:bodyPr>
          <a:lstStyle/>
          <a:p>
            <a:r>
              <a:rPr lang="ja-JP" altLang="en-US" sz="2400">
                <a:solidFill>
                  <a:schemeClr val="accent1"/>
                </a:solidFill>
                <a:latin typeface="Yu Gothic Medium" panose="020B0400000000000000" pitchFamily="34" charset="-128"/>
                <a:ea typeface="Yu Gothic Medium" panose="020B0400000000000000" pitchFamily="34" charset="-128"/>
                <a:cs typeface="Inter Display" panose="02000503000000020004" pitchFamily="2" charset="0"/>
              </a:rPr>
              <a:t>とブレンド</a:t>
            </a:r>
            <a:endParaRPr lang="en-US" sz="2400" dirty="0">
              <a:solidFill>
                <a:schemeClr val="accent1"/>
              </a:solidFill>
              <a:latin typeface="Yu Gothic Medium" panose="020B0400000000000000" pitchFamily="34" charset="-128"/>
              <a:ea typeface="Yu Gothic Medium" panose="020B0400000000000000" pitchFamily="34" charset="-128"/>
              <a:cs typeface="Inter Display" panose="02000503000000020004" pitchFamily="2" charset="0"/>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
        <p:nvSpPr>
          <p:cNvPr id="2" name="TextBox 1">
            <a:extLst>
              <a:ext uri="{FF2B5EF4-FFF2-40B4-BE49-F238E27FC236}">
                <a16:creationId xmlns:a16="http://schemas.microsoft.com/office/drawing/2014/main" id="{C5E66CB2-0011-D4FF-2B38-8C33B4CF85E4}"/>
              </a:ext>
            </a:extLst>
          </p:cNvPr>
          <p:cNvSpPr txBox="1"/>
          <p:nvPr/>
        </p:nvSpPr>
        <p:spPr>
          <a:xfrm>
            <a:off x="6397084" y="568712"/>
            <a:ext cx="5518128" cy="5755422"/>
          </a:xfrm>
          <a:prstGeom prst="rect">
            <a:avLst/>
          </a:prstGeom>
          <a:noFill/>
        </p:spPr>
        <p:txBody>
          <a:bodyPr wrap="square">
            <a:spAutoFit/>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rPr>
              <a:t>自然から生まれる</a:t>
            </a:r>
            <a:br>
              <a:rPr kumimoji="0" lang="en-AU" altLang="ja-JP"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rPr>
            </a:br>
            <a:r>
              <a:rPr kumimoji="0" lang="ja-JP" altLang="en-US"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rPr>
              <a:t>飽くなき探求心</a:t>
            </a:r>
            <a:endParaRPr kumimoji="0" lang="en-US" altLang="ja-JP" sz="3200" b="1" i="0" u="none" strike="noStrike" kern="1200" cap="none" spc="0" normalizeH="0" baseline="0" noProof="0" dirty="0">
              <a:ln>
                <a:noFill/>
              </a:ln>
              <a:solidFill>
                <a:srgbClr val="601328"/>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オーストラリアワインは、オーストラリアの大地でモダンな考え方をもって作られています。 多様な気候、雄大な自然。これらが私たちの造るワインに冒険という歓びを</a:t>
            </a:r>
            <a:br>
              <a:rPr kumimoji="0" lang="en-AU" altLang="ja-JP"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br>
            <a:r>
              <a:rPr kumimoji="0" lang="ja-JP" altLang="en-US"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もたらしてくれるのです。</a:t>
            </a:r>
            <a:endParaRPr kumimoji="0" lang="en-US" sz="1600" b="1"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オーストラリアは世界で最も多様なワインシーンがある国の一つであり、</a:t>
            </a:r>
            <a:r>
              <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65</a:t>
            </a: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ワイン産地で</a:t>
            </a:r>
            <a:r>
              <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150</a:t>
            </a: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種以上のブドウ品種が栽培されています。ブドウ農家とワインメーカーの活気あるのコミュニティがあり、</a:t>
            </a:r>
            <a:r>
              <a:rPr kumimoji="0" lang="en-US"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230</a:t>
            </a: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年を超える伝統と強い基盤があります。</a:t>
            </a: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ワイン生産者たちはサスティナブルと斬新なワイン造りに挑戦し続け、高品質なワインで国際的な賞賛を受けています。</a:t>
            </a: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AU" altLang="ja-JP"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endParaRPr>
          </a:p>
          <a:p>
            <a:pPr marL="0" marR="0" lvl="0" indent="0" algn="l" defTabSz="914353"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Yu Gothic" panose="020B0400000000000000" pitchFamily="34" charset="-128"/>
                <a:ea typeface="Yu Gothic" panose="020B0400000000000000" pitchFamily="34" charset="-128"/>
                <a:cs typeface="Arial" panose="020B0604020202020204" pitchFamily="34" charset="0"/>
              </a:rPr>
              <a:t>ぜひオーストラリアワインの「今」を発見する旅に出かけてみてください。</a:t>
            </a:r>
          </a:p>
          <a:p>
            <a:pPr marL="0" marR="0" lvl="0" indent="0" algn="l" defTabSz="914353"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srgbClr val="000000"/>
              </a:solidFill>
              <a:effectLst/>
              <a:uLnTx/>
              <a:uFillTx/>
              <a:latin typeface="Neue Haas Grotesk Text Pro" panose="020B0504020202020204" pitchFamily="34" charset="77"/>
              <a:ea typeface="HGPｺﾞｼｯｸM" panose="020B0600000000000000" pitchFamily="50" charset="-128"/>
              <a:cs typeface="Arial" panose="020B0604020202020204" pitchFamily="34" charset="0"/>
            </a:endParaRPr>
          </a:p>
        </p:txBody>
      </p:sp>
    </p:spTree>
    <p:extLst>
      <p:ext uri="{BB962C8B-B14F-4D97-AF65-F5344CB8AC3E}">
        <p14:creationId xmlns:p14="http://schemas.microsoft.com/office/powerpoint/2010/main" val="73559263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31966"/>
          <a:stretch/>
        </p:blipFill>
        <p:spPr>
          <a:xfrm>
            <a:off x="6096000" y="368300"/>
            <a:ext cx="6096000" cy="6103741"/>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630419" y="274714"/>
            <a:ext cx="5317708" cy="785732"/>
          </a:xfrm>
        </p:spPr>
        <p:txBody>
          <a:bodyPr/>
          <a:lstStyle/>
          <a:p>
            <a:r>
              <a:rPr lang="en-AU" altLang="ja-JP" dirty="0">
                <a:solidFill>
                  <a:schemeClr val="accent5"/>
                </a:solidFill>
                <a:ea typeface="Yu Gothic Medium" panose="020B0400000000000000" pitchFamily="34" charset="-128"/>
              </a:rPr>
              <a:t>GRENACHE</a:t>
            </a:r>
            <a:endParaRPr lang="en-US" dirty="0">
              <a:solidFill>
                <a:schemeClr val="accent5"/>
              </a:solidFill>
              <a:ea typeface="Yu Gothic Medium" panose="020B0400000000000000" pitchFamily="34" charset="-128"/>
            </a:endParaRPr>
          </a:p>
        </p:txBody>
      </p:sp>
      <p:sp>
        <p:nvSpPr>
          <p:cNvPr id="4" name="Text Placeholder 3">
            <a:extLst>
              <a:ext uri="{FF2B5EF4-FFF2-40B4-BE49-F238E27FC236}">
                <a16:creationId xmlns:a16="http://schemas.microsoft.com/office/drawing/2014/main" id="{7654ECD6-A92D-32BD-F188-95F92D51F9D2}"/>
              </a:ext>
            </a:extLst>
          </p:cNvPr>
          <p:cNvSpPr>
            <a:spLocks noGrp="1"/>
          </p:cNvSpPr>
          <p:nvPr>
            <p:ph type="body" sz="quarter" idx="11"/>
          </p:nvPr>
        </p:nvSpPr>
        <p:spPr>
          <a:xfrm>
            <a:off x="630419" y="3346167"/>
            <a:ext cx="4493671" cy="1670704"/>
          </a:xfrm>
        </p:spPr>
        <p:txBody>
          <a:bodyPr/>
          <a:lstStyle/>
          <a:p>
            <a:pPr marL="0" indent="0">
              <a:lnSpc>
                <a:spcPct val="98000"/>
              </a:lnSpc>
              <a:spcBef>
                <a:spcPct val="0"/>
              </a:spcBef>
              <a:buNone/>
            </a:pPr>
            <a:r>
              <a:rPr lang="ja-JP" altLang="en-US" sz="1800" dirty="0">
                <a:solidFill>
                  <a:schemeClr val="bg1"/>
                </a:solidFill>
                <a:latin typeface="Yu Gothic Medium" panose="020B0400000000000000" pitchFamily="34" charset="-128"/>
                <a:ea typeface="Yu Gothic Medium" panose="020B0400000000000000" pitchFamily="34" charset="-128"/>
              </a:rPr>
              <a:t>グルナッシュはこれまで何かと</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見過ごされてきた品種ですが、国、</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気候、文化のユニークな組み合わせを捉え、</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そのテロワールを真に表現する品種です。</a:t>
            </a:r>
            <a:endParaRPr lang="en-AU" sz="1800" dirty="0">
              <a:solidFill>
                <a:schemeClr val="bg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623888" y="1158149"/>
            <a:ext cx="5047570" cy="1325563"/>
          </a:xfrm>
        </p:spPr>
        <p:txBody>
          <a:bodyPr/>
          <a:lstStyle/>
          <a:p>
            <a:r>
              <a:rPr lang="ja-JP" altLang="en-US" sz="4800" kern="1000" spc="-100">
                <a:latin typeface="Yu Gothic Medium" panose="020B0400000000000000" pitchFamily="34" charset="-128"/>
                <a:ea typeface="Yu Gothic Medium" panose="020B0400000000000000" pitchFamily="34" charset="-128"/>
              </a:rPr>
              <a:t>クラシックの再生</a:t>
            </a:r>
            <a:endParaRPr lang="en-US" sz="4800" kern="1000" spc="-1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90139670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78291DC-D468-A4EE-7192-63AAC13196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91" r="36286" b="-1"/>
          <a:stretch/>
        </p:blipFill>
        <p:spPr>
          <a:xfrm>
            <a:off x="1" y="368300"/>
            <a:ext cx="6096000" cy="6103741"/>
          </a:xfrm>
        </p:spPr>
      </p:pic>
      <p:sp>
        <p:nvSpPr>
          <p:cNvPr id="4" name="Text Placeholder 3">
            <a:extLst>
              <a:ext uri="{FF2B5EF4-FFF2-40B4-BE49-F238E27FC236}">
                <a16:creationId xmlns:a16="http://schemas.microsoft.com/office/drawing/2014/main" id="{FD0CAEF8-94B9-A641-541D-945D2BD68EE9}"/>
              </a:ext>
            </a:extLst>
          </p:cNvPr>
          <p:cNvSpPr>
            <a:spLocks noGrp="1"/>
          </p:cNvSpPr>
          <p:nvPr>
            <p:ph type="body" sz="quarter" idx="12"/>
          </p:nvPr>
        </p:nvSpPr>
        <p:spPr>
          <a:xfrm>
            <a:off x="6456363" y="2575649"/>
            <a:ext cx="4829691" cy="1530521"/>
          </a:xfrm>
        </p:spPr>
        <p:txBody>
          <a:bodyPr/>
          <a:lstStyle/>
          <a:p>
            <a:pPr>
              <a:spcBef>
                <a:spcPts val="500"/>
              </a:spcBef>
            </a:pPr>
            <a:r>
              <a:rPr lang="ja-JP" altLang="en-US" sz="1800" dirty="0">
                <a:latin typeface="Yu Gothic Medium" panose="020B0400000000000000" pitchFamily="34" charset="-128"/>
                <a:ea typeface="Yu Gothic Medium" panose="020B0400000000000000" pitchFamily="34" charset="-128"/>
              </a:rPr>
              <a:t>オーストラリアにおける</a:t>
            </a:r>
            <a:br>
              <a:rPr lang="ja-JP" altLang="en-US"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グルナッシュの歴史</a:t>
            </a:r>
          </a:p>
          <a:p>
            <a:pPr>
              <a:spcBef>
                <a:spcPts val="500"/>
              </a:spcBef>
            </a:pPr>
            <a:r>
              <a:rPr lang="ja-JP" altLang="en-US" sz="1800" dirty="0">
                <a:latin typeface="Yu Gothic Medium" panose="020B0400000000000000" pitchFamily="34" charset="-128"/>
                <a:ea typeface="Yu Gothic Medium" panose="020B0400000000000000" pitchFamily="34" charset="-128"/>
              </a:rPr>
              <a:t>栽培方法</a:t>
            </a:r>
          </a:p>
          <a:p>
            <a:pPr>
              <a:spcBef>
                <a:spcPts val="500"/>
              </a:spcBef>
            </a:pPr>
            <a:r>
              <a:rPr lang="ja-JP" altLang="en-US" sz="1800" dirty="0">
                <a:latin typeface="Yu Gothic Medium" panose="020B0400000000000000" pitchFamily="34" charset="-128"/>
                <a:ea typeface="Yu Gothic Medium" panose="020B0400000000000000" pitchFamily="34" charset="-128"/>
              </a:rPr>
              <a:t>醸造方法</a:t>
            </a:r>
          </a:p>
          <a:p>
            <a:pPr>
              <a:spcBef>
                <a:spcPts val="500"/>
              </a:spcBef>
            </a:pPr>
            <a:r>
              <a:rPr lang="ja-JP" altLang="en-US" sz="1800" dirty="0">
                <a:latin typeface="Yu Gothic Medium" panose="020B0400000000000000" pitchFamily="34" charset="-128"/>
                <a:ea typeface="Yu Gothic Medium" panose="020B0400000000000000" pitchFamily="34" charset="-128"/>
              </a:rPr>
              <a:t>ブレンドの技術</a:t>
            </a:r>
          </a:p>
          <a:p>
            <a:pPr>
              <a:spcBef>
                <a:spcPts val="500"/>
              </a:spcBef>
            </a:pPr>
            <a:r>
              <a:rPr lang="ja-JP" altLang="en-US" sz="1800" dirty="0">
                <a:latin typeface="Yu Gothic Medium" panose="020B0400000000000000" pitchFamily="34" charset="-128"/>
                <a:ea typeface="Yu Gothic Medium" panose="020B0400000000000000" pitchFamily="34" charset="-128"/>
              </a:rPr>
              <a:t>栽培地</a:t>
            </a:r>
          </a:p>
          <a:p>
            <a:pPr>
              <a:spcBef>
                <a:spcPts val="500"/>
              </a:spcBef>
            </a:pPr>
            <a:r>
              <a:rPr lang="ja-JP" altLang="en-US" sz="1800" dirty="0">
                <a:latin typeface="Yu Gothic Medium" panose="020B0400000000000000" pitchFamily="34" charset="-128"/>
                <a:ea typeface="Yu Gothic Medium" panose="020B0400000000000000" pitchFamily="34" charset="-128"/>
              </a:rPr>
              <a:t>特徴と味わいのプロフィール</a:t>
            </a:r>
            <a:endParaRPr lang="en-AU" sz="1800" dirty="0">
              <a:latin typeface="Yu Gothic Medium" panose="020B0400000000000000" pitchFamily="34" charset="-128"/>
              <a:ea typeface="Yu Gothic Medium" panose="020B0400000000000000" pitchFamily="34" charset="-128"/>
            </a:endParaRPr>
          </a:p>
        </p:txBody>
      </p:sp>
      <p:sp>
        <p:nvSpPr>
          <p:cNvPr id="10" name="Title 2">
            <a:extLst>
              <a:ext uri="{FF2B5EF4-FFF2-40B4-BE49-F238E27FC236}">
                <a16:creationId xmlns:a16="http://schemas.microsoft.com/office/drawing/2014/main" id="{32BCCF20-983E-5DDD-C88D-14DD751CAEA5}"/>
              </a:ext>
            </a:extLst>
          </p:cNvPr>
          <p:cNvSpPr txBox="1">
            <a:spLocks/>
          </p:cNvSpPr>
          <p:nvPr/>
        </p:nvSpPr>
        <p:spPr>
          <a:xfrm>
            <a:off x="6357176" y="584200"/>
            <a:ext cx="6158452" cy="1325562"/>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altLang="ja-JP" dirty="0">
                <a:solidFill>
                  <a:schemeClr val="accent1"/>
                </a:solidFill>
                <a:latin typeface="+mj-lt"/>
                <a:ea typeface="Yu Gothic Medium" panose="020B0400000000000000" pitchFamily="34" charset="-128"/>
              </a:rPr>
              <a:t>Today we’ll cover...</a:t>
            </a:r>
            <a:endParaRPr lang="en-US" dirty="0">
              <a:solidFill>
                <a:schemeClr val="accent1"/>
              </a:solidFill>
              <a:latin typeface="+mj-lt"/>
              <a:ea typeface="Yu Gothic Medium" panose="020B0400000000000000" pitchFamily="34" charset="-128"/>
            </a:endParaRPr>
          </a:p>
        </p:txBody>
      </p:sp>
    </p:spTree>
    <p:extLst>
      <p:ext uri="{BB962C8B-B14F-4D97-AF65-F5344CB8AC3E}">
        <p14:creationId xmlns:p14="http://schemas.microsoft.com/office/powerpoint/2010/main" val="116033893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AB5986BB-4BC6-AAEF-DD6D-C566CE2AB68B}"/>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t="13076" b="38654"/>
          <a:stretch/>
        </p:blipFill>
        <p:spPr>
          <a:xfrm>
            <a:off x="8192429" y="3665033"/>
            <a:ext cx="3999571" cy="2830819"/>
          </a:xfrm>
        </p:spPr>
      </p:pic>
      <p:sp>
        <p:nvSpPr>
          <p:cNvPr id="3" name="Title 2">
            <a:extLst>
              <a:ext uri="{FF2B5EF4-FFF2-40B4-BE49-F238E27FC236}">
                <a16:creationId xmlns:a16="http://schemas.microsoft.com/office/drawing/2014/main" id="{89F80A8C-7954-4435-DBFB-8A167ABA8993}"/>
              </a:ext>
            </a:extLst>
          </p:cNvPr>
          <p:cNvSpPr>
            <a:spLocks noGrp="1"/>
          </p:cNvSpPr>
          <p:nvPr>
            <p:ph type="title"/>
          </p:nvPr>
        </p:nvSpPr>
        <p:spPr>
          <a:xfrm>
            <a:off x="1109228" y="3561231"/>
            <a:ext cx="2382787" cy="662774"/>
          </a:xfrm>
        </p:spPr>
        <p:txBody>
          <a:bodyPr/>
          <a:lstStyle/>
          <a:p>
            <a:r>
              <a:rPr lang="en-US" dirty="0"/>
              <a:t>1832</a:t>
            </a:r>
            <a:r>
              <a:rPr lang="en-AU" sz="1600" dirty="0">
                <a:latin typeface="Yu Gothic" panose="020B0400000000000000" pitchFamily="34" charset="-128"/>
                <a:ea typeface="Yu Gothic" panose="020B0400000000000000" pitchFamily="34" charset="-128"/>
              </a:rPr>
              <a:t>年</a:t>
            </a:r>
            <a:endParaRPr lang="en-US" sz="1600" dirty="0">
              <a:latin typeface="Yu Gothic" panose="020B0400000000000000" pitchFamily="34" charset="-128"/>
              <a:ea typeface="Yu Gothic" panose="020B0400000000000000" pitchFamily="34" charset="-128"/>
            </a:endParaRPr>
          </a:p>
        </p:txBody>
      </p:sp>
      <p:sp>
        <p:nvSpPr>
          <p:cNvPr id="4" name="Text Placeholder 3">
            <a:extLst>
              <a:ext uri="{FF2B5EF4-FFF2-40B4-BE49-F238E27FC236}">
                <a16:creationId xmlns:a16="http://schemas.microsoft.com/office/drawing/2014/main" id="{CA68D089-C4E3-78D9-88DE-974ED86D9DA9}"/>
              </a:ext>
            </a:extLst>
          </p:cNvPr>
          <p:cNvSpPr>
            <a:spLocks noGrp="1"/>
          </p:cNvSpPr>
          <p:nvPr>
            <p:ph type="body" sz="quarter" idx="10"/>
          </p:nvPr>
        </p:nvSpPr>
        <p:spPr>
          <a:xfrm>
            <a:off x="1109229" y="4224012"/>
            <a:ext cx="1938772" cy="1461301"/>
          </a:xfrm>
        </p:spPr>
        <p:txBody>
          <a:bodyPr/>
          <a:lstStyle/>
          <a:p>
            <a:r>
              <a:rPr lang="ja-JP" altLang="en-US">
                <a:solidFill>
                  <a:schemeClr val="tx1"/>
                </a:solidFill>
                <a:latin typeface="Yu Gothic Medium" panose="020B0400000000000000" pitchFamily="34" charset="-128"/>
                <a:ea typeface="Yu Gothic Medium" panose="020B0400000000000000" pitchFamily="34" charset="-128"/>
              </a:rPr>
              <a:t>グルナッシュは 「オーストラリアワインの父」と呼ばれるジェームズ・バズビーがオーストラリアに持ち込んだ最初の品種の一つ</a:t>
            </a:r>
            <a:endParaRPr lang="ja-JP" altLang="en-US" dirty="0">
              <a:solidFill>
                <a:schemeClr val="tx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CA3339EB-162F-1CC5-BB01-D2C8D60E1F8F}"/>
              </a:ext>
            </a:extLst>
          </p:cNvPr>
          <p:cNvSpPr>
            <a:spLocks noGrp="1"/>
          </p:cNvSpPr>
          <p:nvPr>
            <p:ph type="body" sz="quarter" idx="15"/>
          </p:nvPr>
        </p:nvSpPr>
        <p:spPr>
          <a:xfrm>
            <a:off x="6456364" y="1720205"/>
            <a:ext cx="1954268" cy="1461301"/>
          </a:xfrm>
        </p:spPr>
        <p:txBody>
          <a:bodyPr/>
          <a:lstStyle/>
          <a:p>
            <a:r>
              <a:rPr lang="ja-JP" altLang="en-US">
                <a:solidFill>
                  <a:schemeClr val="tx1"/>
                </a:solidFill>
                <a:latin typeface="Yu Gothic Medium" panose="020B0400000000000000" pitchFamily="34" charset="-128"/>
                <a:ea typeface="Yu Gothic Medium" panose="020B0400000000000000" pitchFamily="34" charset="-128"/>
              </a:rPr>
              <a:t>酒精強化ワインによく使用されるようになる（</a:t>
            </a:r>
            <a:r>
              <a:rPr lang="en-US" altLang="ja-JP" dirty="0">
                <a:solidFill>
                  <a:schemeClr val="tx1"/>
                </a:solidFill>
                <a:latin typeface="Yu Gothic Medium" panose="020B0400000000000000" pitchFamily="34" charset="-128"/>
                <a:ea typeface="Yu Gothic Medium" panose="020B0400000000000000" pitchFamily="34" charset="-128"/>
              </a:rPr>
              <a:t>1960</a:t>
            </a:r>
            <a:r>
              <a:rPr lang="ja-JP" altLang="en-US">
                <a:solidFill>
                  <a:schemeClr val="tx1"/>
                </a:solidFill>
                <a:latin typeface="Yu Gothic Medium" panose="020B0400000000000000" pitchFamily="34" charset="-128"/>
                <a:ea typeface="Yu Gothic Medium" panose="020B0400000000000000" pitchFamily="34" charset="-128"/>
              </a:rPr>
              <a:t>年には業界の</a:t>
            </a:r>
            <a:r>
              <a:rPr lang="en-US" altLang="ja-JP" dirty="0">
                <a:solidFill>
                  <a:schemeClr val="tx1"/>
                </a:solidFill>
                <a:latin typeface="Yu Gothic Medium" panose="020B0400000000000000" pitchFamily="34" charset="-128"/>
                <a:ea typeface="Yu Gothic Medium" panose="020B0400000000000000" pitchFamily="34" charset="-128"/>
              </a:rPr>
              <a:t>80</a:t>
            </a:r>
            <a:r>
              <a:rPr lang="ja-JP" altLang="en-US">
                <a:solidFill>
                  <a:schemeClr val="tx1"/>
                </a:solidFill>
                <a:latin typeface="Yu Gothic Medium" panose="020B0400000000000000" pitchFamily="34" charset="-128"/>
                <a:ea typeface="Yu Gothic Medium" panose="020B0400000000000000" pitchFamily="34" charset="-128"/>
              </a:rPr>
              <a:t>％を占めていた）。</a:t>
            </a:r>
            <a:endParaRPr lang="en-US" dirty="0">
              <a:latin typeface="Yu Gothic Medium" panose="020B0400000000000000" pitchFamily="34" charset="-128"/>
              <a:ea typeface="Yu Gothic Medium" panose="020B0400000000000000" pitchFamily="34" charset="-128"/>
            </a:endParaRPr>
          </a:p>
        </p:txBody>
      </p:sp>
      <p:sp>
        <p:nvSpPr>
          <p:cNvPr id="6" name="Text Placeholder 5">
            <a:extLst>
              <a:ext uri="{FF2B5EF4-FFF2-40B4-BE49-F238E27FC236}">
                <a16:creationId xmlns:a16="http://schemas.microsoft.com/office/drawing/2014/main" id="{B1BB7681-E9CB-DA03-A1DB-87436F4CE04B}"/>
              </a:ext>
            </a:extLst>
          </p:cNvPr>
          <p:cNvSpPr>
            <a:spLocks noGrp="1"/>
          </p:cNvSpPr>
          <p:nvPr>
            <p:ph type="body" sz="quarter" idx="16"/>
          </p:nvPr>
        </p:nvSpPr>
        <p:spPr>
          <a:xfrm>
            <a:off x="6456363" y="1057431"/>
            <a:ext cx="2120040" cy="662774"/>
          </a:xfrm>
        </p:spPr>
        <p:txBody>
          <a:bodyPr/>
          <a:lstStyle/>
          <a:p>
            <a:r>
              <a:rPr lang="en-US" dirty="0"/>
              <a:t>1920</a:t>
            </a:r>
            <a:r>
              <a:rPr lang="en-AU" sz="2400" dirty="0">
                <a:latin typeface="Yu Gothic" panose="020B0400000000000000" pitchFamily="34" charset="-128"/>
                <a:ea typeface="Yu Gothic" panose="020B0400000000000000" pitchFamily="34" charset="-128"/>
              </a:rPr>
              <a:t> </a:t>
            </a:r>
            <a:r>
              <a:rPr lang="en-AU" sz="1600" dirty="0" err="1">
                <a:latin typeface="Yu Gothic" panose="020B0400000000000000" pitchFamily="34" charset="-128"/>
                <a:ea typeface="Yu Gothic" panose="020B0400000000000000" pitchFamily="34" charset="-128"/>
              </a:rPr>
              <a:t>半ば</a:t>
            </a:r>
            <a:r>
              <a:rPr lang="en-US" dirty="0"/>
              <a:t> –1960</a:t>
            </a:r>
            <a:r>
              <a:rPr lang="en-AU" sz="2400" b="1" dirty="0">
                <a:latin typeface="MS PGothic" panose="020B0600070205080204" pitchFamily="34" charset="-128"/>
                <a:ea typeface="MS PGothic" panose="020B0600070205080204" pitchFamily="34" charset="-128"/>
              </a:rPr>
              <a:t> </a:t>
            </a:r>
            <a:r>
              <a:rPr lang="en-AU" sz="1600" dirty="0" err="1">
                <a:latin typeface="Yu Gothic" panose="020B0400000000000000" pitchFamily="34" charset="-128"/>
                <a:ea typeface="Yu Gothic" panose="020B0400000000000000" pitchFamily="34" charset="-128"/>
              </a:rPr>
              <a:t>年代後半</a:t>
            </a:r>
            <a:endParaRPr lang="en-US" sz="1600" dirty="0">
              <a:latin typeface="Yu Gothic" panose="020B0400000000000000" pitchFamily="34" charset="-128"/>
              <a:ea typeface="Yu Gothic" panose="020B0400000000000000" pitchFamily="34" charset="-128"/>
            </a:endParaRPr>
          </a:p>
        </p:txBody>
      </p:sp>
      <p:sp>
        <p:nvSpPr>
          <p:cNvPr id="7" name="Text Placeholder 6">
            <a:extLst>
              <a:ext uri="{FF2B5EF4-FFF2-40B4-BE49-F238E27FC236}">
                <a16:creationId xmlns:a16="http://schemas.microsoft.com/office/drawing/2014/main" id="{98191510-D3CD-6D75-8447-FBB6BC2FED22}"/>
              </a:ext>
            </a:extLst>
          </p:cNvPr>
          <p:cNvSpPr>
            <a:spLocks noGrp="1"/>
          </p:cNvSpPr>
          <p:nvPr>
            <p:ph type="body" sz="quarter" idx="17"/>
          </p:nvPr>
        </p:nvSpPr>
        <p:spPr>
          <a:xfrm>
            <a:off x="8910097" y="1930840"/>
            <a:ext cx="2382787" cy="1461301"/>
          </a:xfrm>
        </p:spPr>
        <p:txBody>
          <a:bodyPr/>
          <a:lstStyle/>
          <a:p>
            <a:r>
              <a:rPr lang="ja-JP" altLang="en-US">
                <a:solidFill>
                  <a:schemeClr val="tx1"/>
                </a:solidFill>
                <a:latin typeface="Yu Gothic Medium" panose="020B0400000000000000" pitchFamily="34" charset="-128"/>
                <a:ea typeface="Yu Gothic Medium" panose="020B0400000000000000" pitchFamily="34" charset="-128"/>
              </a:rPr>
              <a:t>消費者の嗜好が酒精強化からテーブルワインに移行。グルナッシュの生産量が激減する。</a:t>
            </a:r>
            <a:endParaRPr lang="ja-JP" altLang="en-US" dirty="0">
              <a:solidFill>
                <a:schemeClr val="tx1"/>
              </a:solidFill>
              <a:latin typeface="Yu Gothic Medium" panose="020B0400000000000000" pitchFamily="34" charset="-128"/>
              <a:ea typeface="Yu Gothic Medium" panose="020B0400000000000000" pitchFamily="34" charset="-128"/>
            </a:endParaRPr>
          </a:p>
        </p:txBody>
      </p:sp>
      <p:sp>
        <p:nvSpPr>
          <p:cNvPr id="8" name="Text Placeholder 7">
            <a:extLst>
              <a:ext uri="{FF2B5EF4-FFF2-40B4-BE49-F238E27FC236}">
                <a16:creationId xmlns:a16="http://schemas.microsoft.com/office/drawing/2014/main" id="{7CB350C9-D773-C2B0-7820-5120B22D2577}"/>
              </a:ext>
            </a:extLst>
          </p:cNvPr>
          <p:cNvSpPr>
            <a:spLocks noGrp="1"/>
          </p:cNvSpPr>
          <p:nvPr>
            <p:ph type="body" sz="quarter" idx="18"/>
          </p:nvPr>
        </p:nvSpPr>
        <p:spPr>
          <a:xfrm>
            <a:off x="8899211" y="1246989"/>
            <a:ext cx="2120040" cy="662774"/>
          </a:xfrm>
        </p:spPr>
        <p:txBody>
          <a:bodyPr/>
          <a:lstStyle/>
          <a:p>
            <a:r>
              <a:rPr lang="en-US" dirty="0"/>
              <a:t>1970</a:t>
            </a:r>
            <a:r>
              <a:rPr lang="en-AU" sz="1600" dirty="0" err="1">
                <a:latin typeface="Yu Gothic" panose="020B0400000000000000" pitchFamily="34" charset="-128"/>
                <a:ea typeface="Yu Gothic" panose="020B0400000000000000" pitchFamily="34" charset="-128"/>
              </a:rPr>
              <a:t>年代</a:t>
            </a:r>
            <a:endParaRPr lang="en-US" sz="1600" dirty="0">
              <a:latin typeface="Yu Gothic" panose="020B0400000000000000" pitchFamily="34" charset="-128"/>
              <a:ea typeface="Yu Gothic" panose="020B0400000000000000" pitchFamily="34" charset="-128"/>
            </a:endParaRPr>
          </a:p>
        </p:txBody>
      </p:sp>
      <p:sp>
        <p:nvSpPr>
          <p:cNvPr id="9" name="Text Placeholder 8">
            <a:extLst>
              <a:ext uri="{FF2B5EF4-FFF2-40B4-BE49-F238E27FC236}">
                <a16:creationId xmlns:a16="http://schemas.microsoft.com/office/drawing/2014/main" id="{18DB7929-ED55-52E5-510A-55DED06ABDD4}"/>
              </a:ext>
            </a:extLst>
          </p:cNvPr>
          <p:cNvSpPr>
            <a:spLocks noGrp="1"/>
          </p:cNvSpPr>
          <p:nvPr>
            <p:ph type="body" sz="quarter" idx="13"/>
          </p:nvPr>
        </p:nvSpPr>
        <p:spPr>
          <a:xfrm>
            <a:off x="606788" y="584200"/>
            <a:ext cx="4222907" cy="1325563"/>
          </a:xfrm>
        </p:spPr>
        <p:txBody>
          <a:bodyPr/>
          <a:lstStyle/>
          <a:p>
            <a:r>
              <a:rPr lang="en-AU" altLang="ja-JP" dirty="0">
                <a:solidFill>
                  <a:schemeClr val="accent1"/>
                </a:solidFill>
                <a:ea typeface="Yu Gothic Medium" panose="020B0400000000000000" pitchFamily="34" charset="-128"/>
              </a:rPr>
              <a:t>AUSTRALIA</a:t>
            </a:r>
            <a:r>
              <a:rPr lang="ja-JP" altLang="en-US" dirty="0">
                <a:solidFill>
                  <a:schemeClr val="accent1"/>
                </a:solidFill>
                <a:latin typeface="Yu Gothic Medium" panose="020B0400000000000000" pitchFamily="34" charset="-128"/>
                <a:ea typeface="Yu Gothic Medium" panose="020B0400000000000000" pitchFamily="34" charset="-128"/>
              </a:rPr>
              <a:t>の</a:t>
            </a:r>
            <a:br>
              <a:rPr lang="en-AU" altLang="ja-JP" dirty="0">
                <a:solidFill>
                  <a:schemeClr val="accent1"/>
                </a:solidFill>
                <a:latin typeface="Yu Gothic Medium" panose="020B0400000000000000" pitchFamily="34" charset="-128"/>
                <a:ea typeface="Yu Gothic Medium" panose="020B0400000000000000" pitchFamily="34" charset="-128"/>
              </a:rPr>
            </a:br>
            <a:r>
              <a:rPr lang="ja-JP" altLang="en-US" dirty="0">
                <a:solidFill>
                  <a:schemeClr val="accent1"/>
                </a:solidFill>
                <a:latin typeface="Yu Gothic Medium" panose="020B0400000000000000" pitchFamily="34" charset="-128"/>
                <a:ea typeface="Yu Gothic Medium" panose="020B0400000000000000" pitchFamily="34" charset="-128"/>
              </a:rPr>
              <a:t>グルナッシュの</a:t>
            </a:r>
          </a:p>
          <a:p>
            <a:r>
              <a:rPr lang="ja-JP" altLang="en-US" dirty="0">
                <a:solidFill>
                  <a:schemeClr val="accent1"/>
                </a:solidFill>
                <a:latin typeface="Yu Gothic Medium" panose="020B0400000000000000" pitchFamily="34" charset="-128"/>
                <a:ea typeface="Yu Gothic Medium" panose="020B0400000000000000" pitchFamily="34" charset="-128"/>
              </a:rPr>
              <a:t>歴史</a:t>
            </a:r>
          </a:p>
        </p:txBody>
      </p:sp>
      <p:sp>
        <p:nvSpPr>
          <p:cNvPr id="2" name="Text Placeholder 4">
            <a:extLst>
              <a:ext uri="{FF2B5EF4-FFF2-40B4-BE49-F238E27FC236}">
                <a16:creationId xmlns:a16="http://schemas.microsoft.com/office/drawing/2014/main" id="{673E668F-668D-79FF-BE73-7BFDEDFC9034}"/>
              </a:ext>
            </a:extLst>
          </p:cNvPr>
          <p:cNvSpPr txBox="1">
            <a:spLocks/>
          </p:cNvSpPr>
          <p:nvPr/>
        </p:nvSpPr>
        <p:spPr>
          <a:xfrm>
            <a:off x="3636210" y="4240381"/>
            <a:ext cx="212003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ja-JP" altLang="en-US" sz="1600">
                <a:latin typeface="Yu Gothic Medium" panose="020B0400000000000000" pitchFamily="34" charset="-128"/>
                <a:ea typeface="Yu Gothic Medium" panose="020B0400000000000000" pitchFamily="34" charset="-128"/>
              </a:rPr>
              <a:t>最初のグルナッシュが</a:t>
            </a:r>
            <a:br>
              <a:rPr lang="ja-JP" altLang="en-US" sz="1600">
                <a:latin typeface="Yu Gothic Medium" panose="020B0400000000000000" pitchFamily="34" charset="-128"/>
                <a:ea typeface="Yu Gothic Medium" panose="020B0400000000000000" pitchFamily="34" charset="-128"/>
              </a:rPr>
            </a:br>
            <a:r>
              <a:rPr lang="ja-JP" altLang="en-US" sz="1600">
                <a:latin typeface="Yu Gothic Medium" panose="020B0400000000000000" pitchFamily="34" charset="-128"/>
                <a:ea typeface="Yu Gothic Medium" panose="020B0400000000000000" pitchFamily="34" charset="-128"/>
              </a:rPr>
              <a:t>南オーストラリアに植えられる。温暖で乾燥した気候でよく育つ</a:t>
            </a:r>
            <a:endParaRPr lang="en-US" dirty="0">
              <a:latin typeface="Yu Gothic Medium" panose="020B0400000000000000" pitchFamily="34" charset="-128"/>
              <a:ea typeface="Yu Gothic Medium" panose="020B0400000000000000" pitchFamily="34" charset="-128"/>
            </a:endParaRPr>
          </a:p>
        </p:txBody>
      </p:sp>
      <p:sp>
        <p:nvSpPr>
          <p:cNvPr id="10" name="Text Placeholder 5">
            <a:extLst>
              <a:ext uri="{FF2B5EF4-FFF2-40B4-BE49-F238E27FC236}">
                <a16:creationId xmlns:a16="http://schemas.microsoft.com/office/drawing/2014/main" id="{E939C9D0-8FA3-1FE9-8048-A3605414776E}"/>
              </a:ext>
            </a:extLst>
          </p:cNvPr>
          <p:cNvSpPr txBox="1">
            <a:spLocks/>
          </p:cNvSpPr>
          <p:nvPr/>
        </p:nvSpPr>
        <p:spPr>
          <a:xfrm>
            <a:off x="3636210" y="3839351"/>
            <a:ext cx="3437922"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dirty="0"/>
              <a:t>1830</a:t>
            </a:r>
            <a:r>
              <a:rPr lang="en-AU" sz="1600" dirty="0">
                <a:latin typeface="Yu Gothic" panose="020B0400000000000000" pitchFamily="34" charset="-128"/>
                <a:ea typeface="Yu Gothic" panose="020B0400000000000000" pitchFamily="34" charset="-128"/>
              </a:rPr>
              <a:t> </a:t>
            </a:r>
            <a:r>
              <a:rPr lang="en-AU" sz="1600" dirty="0" err="1">
                <a:latin typeface="Yu Gothic" panose="020B0400000000000000" pitchFamily="34" charset="-128"/>
                <a:ea typeface="Yu Gothic" panose="020B0400000000000000" pitchFamily="34" charset="-128"/>
              </a:rPr>
              <a:t>年代後半</a:t>
            </a:r>
            <a:endParaRPr lang="en-AU" sz="1600" dirty="0">
              <a:latin typeface="Yu Gothic" panose="020B0400000000000000" pitchFamily="34" charset="-128"/>
              <a:ea typeface="Yu Gothic" panose="020B0400000000000000" pitchFamily="34" charset="-128"/>
            </a:endParaRPr>
          </a:p>
          <a:p>
            <a:endParaRPr lang="en-US" sz="1600" dirty="0"/>
          </a:p>
        </p:txBody>
      </p:sp>
    </p:spTree>
    <p:extLst>
      <p:ext uri="{BB962C8B-B14F-4D97-AF65-F5344CB8AC3E}">
        <p14:creationId xmlns:p14="http://schemas.microsoft.com/office/powerpoint/2010/main" val="3274010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B1FE52DA-777A-1E64-876F-A13E80C3C331}"/>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t="26588" b="26588"/>
          <a:stretch/>
        </p:blipFill>
        <p:spPr>
          <a:xfrm>
            <a:off x="8661862" y="584201"/>
            <a:ext cx="3530138" cy="2474884"/>
          </a:xfrm>
        </p:spPr>
      </p:pic>
      <p:sp>
        <p:nvSpPr>
          <p:cNvPr id="3" name="Text Placeholder 2">
            <a:extLst>
              <a:ext uri="{FF2B5EF4-FFF2-40B4-BE49-F238E27FC236}">
                <a16:creationId xmlns:a16="http://schemas.microsoft.com/office/drawing/2014/main" id="{E25CF1C7-70AA-FC1F-C8BD-579EB3EB8129}"/>
              </a:ext>
            </a:extLst>
          </p:cNvPr>
          <p:cNvSpPr>
            <a:spLocks noGrp="1"/>
          </p:cNvSpPr>
          <p:nvPr>
            <p:ph type="body" sz="quarter" idx="17"/>
          </p:nvPr>
        </p:nvSpPr>
        <p:spPr>
          <a:xfrm>
            <a:off x="896028" y="4242819"/>
            <a:ext cx="2769885" cy="1461301"/>
          </a:xfrm>
        </p:spPr>
        <p:txBody>
          <a:bodyPr/>
          <a:lstStyle/>
          <a:p>
            <a:pPr>
              <a:lnSpc>
                <a:spcPct val="92000"/>
              </a:lnSpc>
            </a:pPr>
            <a:r>
              <a:rPr lang="ja-JP" altLang="en-US" sz="1600">
                <a:latin typeface="Yu Gothic Medium" panose="020B0400000000000000" pitchFamily="34" charset="-128"/>
                <a:ea typeface="Yu Gothic Medium" panose="020B0400000000000000" pitchFamily="34" charset="-128"/>
              </a:rPr>
              <a:t>ウィラ・ウィラ・ワイナリーが有名な「チャーチ・ブロック」のブレンドからグルナッシュを取り除き、カベルネ・ソーヴィニヨンとメルローに置き換える。</a:t>
            </a:r>
            <a:endParaRPr lang="en-AU" sz="1600" dirty="0">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2DE44FBB-F168-EAE4-CCB5-6AA8D5B164C3}"/>
              </a:ext>
            </a:extLst>
          </p:cNvPr>
          <p:cNvSpPr>
            <a:spLocks noGrp="1"/>
          </p:cNvSpPr>
          <p:nvPr>
            <p:ph type="body" sz="quarter" idx="18"/>
          </p:nvPr>
        </p:nvSpPr>
        <p:spPr>
          <a:xfrm>
            <a:off x="885143" y="3558968"/>
            <a:ext cx="2120040" cy="662774"/>
          </a:xfrm>
        </p:spPr>
        <p:txBody>
          <a:bodyPr/>
          <a:lstStyle/>
          <a:p>
            <a:r>
              <a:rPr lang="en-US" dirty="0"/>
              <a:t>1980</a:t>
            </a:r>
            <a:r>
              <a:rPr lang="en-AU" sz="1600" dirty="0" err="1">
                <a:latin typeface="Yu Gothic" panose="020B0400000000000000" pitchFamily="34" charset="-128"/>
                <a:ea typeface="Yu Gothic" panose="020B0400000000000000" pitchFamily="34" charset="-128"/>
              </a:rPr>
              <a:t>年代</a:t>
            </a:r>
            <a:endParaRPr lang="en-US" sz="1600" dirty="0">
              <a:latin typeface="Yu Gothic" panose="020B0400000000000000" pitchFamily="34" charset="-128"/>
              <a:ea typeface="Yu Gothic" panose="020B0400000000000000" pitchFamily="34" charset="-128"/>
            </a:endParaRPr>
          </a:p>
        </p:txBody>
      </p:sp>
      <p:sp>
        <p:nvSpPr>
          <p:cNvPr id="7" name="Text Placeholder 6">
            <a:extLst>
              <a:ext uri="{FF2B5EF4-FFF2-40B4-BE49-F238E27FC236}">
                <a16:creationId xmlns:a16="http://schemas.microsoft.com/office/drawing/2014/main" id="{DF7077BD-D789-45D0-7EE7-1D54DC3CB774}"/>
              </a:ext>
            </a:extLst>
          </p:cNvPr>
          <p:cNvSpPr>
            <a:spLocks noGrp="1"/>
          </p:cNvSpPr>
          <p:nvPr>
            <p:ph type="body" sz="quarter" idx="21"/>
          </p:nvPr>
        </p:nvSpPr>
        <p:spPr>
          <a:xfrm>
            <a:off x="3298700" y="1837731"/>
            <a:ext cx="3077161" cy="1461301"/>
          </a:xfrm>
        </p:spPr>
        <p:txBody>
          <a:bodyPr/>
          <a:lstStyle/>
          <a:p>
            <a:pPr>
              <a:lnSpc>
                <a:spcPct val="92000"/>
              </a:lnSpc>
            </a:pPr>
            <a:r>
              <a:rPr lang="ja-JP" altLang="en-US">
                <a:solidFill>
                  <a:schemeClr val="tx1"/>
                </a:solidFill>
                <a:latin typeface="Yu Gothic Medium" panose="020B0400000000000000" pitchFamily="34" charset="-128"/>
                <a:ea typeface="Yu Gothic Medium" panose="020B0400000000000000" pitchFamily="34" charset="-128"/>
              </a:rPr>
              <a:t>ワインメーカーのチャールズ・</a:t>
            </a:r>
            <a:br>
              <a:rPr lang="en-US" altLang="ja-JP" dirty="0">
                <a:solidFill>
                  <a:schemeClr val="tx1"/>
                </a:solidFill>
                <a:latin typeface="Yu Gothic Medium" panose="020B0400000000000000" pitchFamily="34" charset="-128"/>
                <a:ea typeface="Yu Gothic Medium" panose="020B0400000000000000" pitchFamily="34" charset="-128"/>
              </a:rPr>
            </a:br>
            <a:r>
              <a:rPr lang="ja-JP" altLang="en-US">
                <a:solidFill>
                  <a:schemeClr val="tx1"/>
                </a:solidFill>
                <a:latin typeface="Yu Gothic Medium" panose="020B0400000000000000" pitchFamily="34" charset="-128"/>
                <a:ea typeface="Yu Gothic Medium" panose="020B0400000000000000" pitchFamily="34" charset="-128"/>
              </a:rPr>
              <a:t>メルトンが古典的な</a:t>
            </a:r>
            <a:r>
              <a:rPr lang="en-AU" dirty="0">
                <a:solidFill>
                  <a:schemeClr val="tx1"/>
                </a:solidFill>
                <a:latin typeface="Yu Gothic Medium" panose="020B0400000000000000" pitchFamily="34" charset="-128"/>
                <a:ea typeface="Yu Gothic Medium" panose="020B0400000000000000" pitchFamily="34" charset="-128"/>
              </a:rPr>
              <a:t>GSM</a:t>
            </a:r>
            <a:r>
              <a:rPr lang="ja-JP" altLang="en-US">
                <a:solidFill>
                  <a:schemeClr val="tx1"/>
                </a:solidFill>
                <a:latin typeface="Yu Gothic Medium" panose="020B0400000000000000" pitchFamily="34" charset="-128"/>
                <a:ea typeface="Yu Gothic Medium" panose="020B0400000000000000" pitchFamily="34" charset="-128"/>
              </a:rPr>
              <a:t>ブレンドを試し、今や伝説となった「ナイン・ポープス」の最初のバッチを作る。</a:t>
            </a:r>
          </a:p>
        </p:txBody>
      </p:sp>
      <p:sp>
        <p:nvSpPr>
          <p:cNvPr id="8" name="Text Placeholder 7">
            <a:extLst>
              <a:ext uri="{FF2B5EF4-FFF2-40B4-BE49-F238E27FC236}">
                <a16:creationId xmlns:a16="http://schemas.microsoft.com/office/drawing/2014/main" id="{D17DF496-73D7-3118-612E-D4969B26EE7E}"/>
              </a:ext>
            </a:extLst>
          </p:cNvPr>
          <p:cNvSpPr>
            <a:spLocks noGrp="1"/>
          </p:cNvSpPr>
          <p:nvPr>
            <p:ph type="body" sz="quarter" idx="22"/>
          </p:nvPr>
        </p:nvSpPr>
        <p:spPr>
          <a:xfrm>
            <a:off x="3287816" y="1153880"/>
            <a:ext cx="2120040" cy="662774"/>
          </a:xfrm>
        </p:spPr>
        <p:txBody>
          <a:bodyPr/>
          <a:lstStyle/>
          <a:p>
            <a:r>
              <a:rPr lang="en-US" dirty="0"/>
              <a:t>1988</a:t>
            </a:r>
            <a:r>
              <a:rPr lang="en-AU" sz="1600" dirty="0">
                <a:latin typeface="Yu Gothic" panose="020B0400000000000000" pitchFamily="34" charset="-128"/>
                <a:ea typeface="Yu Gothic" panose="020B0400000000000000" pitchFamily="34" charset="-128"/>
              </a:rPr>
              <a:t>年</a:t>
            </a:r>
            <a:endParaRPr lang="en-US" sz="1600" dirty="0">
              <a:latin typeface="Yu Gothic" panose="020B0400000000000000" pitchFamily="34" charset="-128"/>
              <a:ea typeface="Yu Gothic" panose="020B0400000000000000" pitchFamily="34" charset="-128"/>
            </a:endParaRPr>
          </a:p>
        </p:txBody>
      </p:sp>
      <p:sp>
        <p:nvSpPr>
          <p:cNvPr id="2" name="Text Placeholder 6">
            <a:extLst>
              <a:ext uri="{FF2B5EF4-FFF2-40B4-BE49-F238E27FC236}">
                <a16:creationId xmlns:a16="http://schemas.microsoft.com/office/drawing/2014/main" id="{7417D6A7-4617-BAB7-56B7-FA5B5DEC8041}"/>
              </a:ext>
            </a:extLst>
          </p:cNvPr>
          <p:cNvSpPr txBox="1">
            <a:spLocks/>
          </p:cNvSpPr>
          <p:nvPr/>
        </p:nvSpPr>
        <p:spPr>
          <a:xfrm>
            <a:off x="5584701" y="4240109"/>
            <a:ext cx="2420455"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2000"/>
              </a:lnSpc>
            </a:pPr>
            <a:r>
              <a:rPr lang="ja-JP" altLang="en-US">
                <a:solidFill>
                  <a:schemeClr val="tx1"/>
                </a:solidFill>
                <a:latin typeface="Yu Gothic Medium" panose="020B0400000000000000" pitchFamily="34" charset="-128"/>
                <a:ea typeface="Yu Gothic Medium" panose="020B0400000000000000" pitchFamily="34" charset="-128"/>
              </a:rPr>
              <a:t>ワインメーカーが 古木で</a:t>
            </a:r>
            <a:br>
              <a:rPr lang="ja-JP" altLang="en-US">
                <a:solidFill>
                  <a:schemeClr val="tx1"/>
                </a:solidFill>
                <a:latin typeface="Yu Gothic Medium" panose="020B0400000000000000" pitchFamily="34" charset="-128"/>
                <a:ea typeface="Yu Gothic Medium" panose="020B0400000000000000" pitchFamily="34" charset="-128"/>
              </a:rPr>
            </a:br>
            <a:r>
              <a:rPr lang="ja-JP" altLang="en-US">
                <a:solidFill>
                  <a:schemeClr val="tx1"/>
                </a:solidFill>
                <a:latin typeface="Yu Gothic Medium" panose="020B0400000000000000" pitchFamily="34" charset="-128"/>
                <a:ea typeface="Yu Gothic Medium" panose="020B0400000000000000" pitchFamily="34" charset="-128"/>
              </a:rPr>
              <a:t>低収量のグルナッシュの</a:t>
            </a:r>
            <a:br>
              <a:rPr lang="ja-JP" altLang="en-US">
                <a:solidFill>
                  <a:schemeClr val="tx1"/>
                </a:solidFill>
                <a:latin typeface="Yu Gothic Medium" panose="020B0400000000000000" pitchFamily="34" charset="-128"/>
                <a:ea typeface="Yu Gothic Medium" panose="020B0400000000000000" pitchFamily="34" charset="-128"/>
              </a:rPr>
            </a:br>
            <a:r>
              <a:rPr lang="ja-JP" altLang="en-US">
                <a:solidFill>
                  <a:schemeClr val="tx1"/>
                </a:solidFill>
                <a:latin typeface="Yu Gothic Medium" panose="020B0400000000000000" pitchFamily="34" charset="-128"/>
                <a:ea typeface="Yu Gothic Medium" panose="020B0400000000000000" pitchFamily="34" charset="-128"/>
              </a:rPr>
              <a:t>魅力に気づき始める。</a:t>
            </a:r>
            <a:endParaRPr lang="en-AU" dirty="0">
              <a:solidFill>
                <a:schemeClr val="tx1"/>
              </a:solidFill>
              <a:latin typeface="Yu Gothic Medium" panose="020B0400000000000000" pitchFamily="34" charset="-128"/>
              <a:ea typeface="Yu Gothic Medium" panose="020B0400000000000000" pitchFamily="34" charset="-128"/>
            </a:endParaRPr>
          </a:p>
        </p:txBody>
      </p:sp>
      <p:sp>
        <p:nvSpPr>
          <p:cNvPr id="5" name="Text Placeholder 7">
            <a:extLst>
              <a:ext uri="{FF2B5EF4-FFF2-40B4-BE49-F238E27FC236}">
                <a16:creationId xmlns:a16="http://schemas.microsoft.com/office/drawing/2014/main" id="{3B3514E9-4B1D-FE08-B2CF-C9593BC9CC05}"/>
              </a:ext>
            </a:extLst>
          </p:cNvPr>
          <p:cNvSpPr txBox="1">
            <a:spLocks/>
          </p:cNvSpPr>
          <p:nvPr/>
        </p:nvSpPr>
        <p:spPr>
          <a:xfrm>
            <a:off x="5573815" y="3556258"/>
            <a:ext cx="2979981"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1990</a:t>
            </a:r>
            <a:r>
              <a:rPr lang="en-AU" sz="2400" dirty="0">
                <a:latin typeface="Yu Gothic" panose="020B0400000000000000" pitchFamily="34" charset="-128"/>
                <a:ea typeface="Yu Gothic" panose="020B0400000000000000" pitchFamily="34" charset="-128"/>
              </a:rPr>
              <a:t> </a:t>
            </a:r>
            <a:r>
              <a:rPr lang="en-AU" sz="1600" dirty="0" err="1">
                <a:latin typeface="Yu Gothic" panose="020B0400000000000000" pitchFamily="34" charset="-128"/>
                <a:ea typeface="Yu Gothic" panose="020B0400000000000000" pitchFamily="34" charset="-128"/>
              </a:rPr>
              <a:t>年代</a:t>
            </a:r>
            <a:r>
              <a:rPr lang="en-US" dirty="0"/>
              <a:t> &amp; 2000</a:t>
            </a:r>
            <a:r>
              <a:rPr lang="en-AU" sz="2400" dirty="0">
                <a:latin typeface="Yu Gothic" panose="020B0400000000000000" pitchFamily="34" charset="-128"/>
                <a:ea typeface="Yu Gothic" panose="020B0400000000000000" pitchFamily="34" charset="-128"/>
              </a:rPr>
              <a:t> </a:t>
            </a:r>
            <a:r>
              <a:rPr lang="en-AU" sz="1600" dirty="0" err="1">
                <a:latin typeface="Yu Gothic" panose="020B0400000000000000" pitchFamily="34" charset="-128"/>
                <a:ea typeface="Yu Gothic" panose="020B0400000000000000" pitchFamily="34" charset="-128"/>
              </a:rPr>
              <a:t>年代</a:t>
            </a:r>
            <a:endParaRPr lang="en-US" sz="1600" dirty="0"/>
          </a:p>
        </p:txBody>
      </p:sp>
      <p:sp>
        <p:nvSpPr>
          <p:cNvPr id="6" name="Text Placeholder 6">
            <a:extLst>
              <a:ext uri="{FF2B5EF4-FFF2-40B4-BE49-F238E27FC236}">
                <a16:creationId xmlns:a16="http://schemas.microsoft.com/office/drawing/2014/main" id="{FBDDDE8B-2789-FEDA-C765-199588400292}"/>
              </a:ext>
            </a:extLst>
          </p:cNvPr>
          <p:cNvSpPr txBox="1">
            <a:spLocks/>
          </p:cNvSpPr>
          <p:nvPr/>
        </p:nvSpPr>
        <p:spPr>
          <a:xfrm>
            <a:off x="8760162" y="4240109"/>
            <a:ext cx="2420455"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2000"/>
              </a:lnSpc>
            </a:pPr>
            <a:r>
              <a:rPr lang="ja-JP" altLang="en-US">
                <a:solidFill>
                  <a:schemeClr val="tx1"/>
                </a:solidFill>
                <a:latin typeface="Yu Gothic Medium" panose="020B0400000000000000" pitchFamily="34" charset="-128"/>
                <a:ea typeface="Yu Gothic Medium" panose="020B0400000000000000" pitchFamily="34" charset="-128"/>
              </a:rPr>
              <a:t>新たな軽めのスタイルのグルナッシュは消費者や批評家に好まれるように</a:t>
            </a:r>
            <a:br>
              <a:rPr lang="ja-JP" altLang="en-US">
                <a:solidFill>
                  <a:schemeClr val="tx1"/>
                </a:solidFill>
                <a:latin typeface="Yu Gothic Medium" panose="020B0400000000000000" pitchFamily="34" charset="-128"/>
                <a:ea typeface="Yu Gothic Medium" panose="020B0400000000000000" pitchFamily="34" charset="-128"/>
              </a:rPr>
            </a:br>
            <a:r>
              <a:rPr lang="ja-JP" altLang="en-US">
                <a:solidFill>
                  <a:schemeClr val="tx1"/>
                </a:solidFill>
                <a:latin typeface="Yu Gothic Medium" panose="020B0400000000000000" pitchFamily="34" charset="-128"/>
                <a:ea typeface="Yu Gothic Medium" panose="020B0400000000000000" pitchFamily="34" charset="-128"/>
              </a:rPr>
              <a:t>なったことで、この香り高い赤ワインがあらゆる形でより多く目に触れるようになると期待される。</a:t>
            </a:r>
            <a:endParaRPr lang="en-AU" dirty="0">
              <a:solidFill>
                <a:schemeClr val="tx1"/>
              </a:solidFill>
              <a:latin typeface="Yu Gothic Medium" panose="020B0400000000000000" pitchFamily="34" charset="-128"/>
              <a:ea typeface="Yu Gothic Medium" panose="020B0400000000000000" pitchFamily="34" charset="-128"/>
            </a:endParaRPr>
          </a:p>
        </p:txBody>
      </p:sp>
      <p:sp>
        <p:nvSpPr>
          <p:cNvPr id="9" name="Text Placeholder 7">
            <a:extLst>
              <a:ext uri="{FF2B5EF4-FFF2-40B4-BE49-F238E27FC236}">
                <a16:creationId xmlns:a16="http://schemas.microsoft.com/office/drawing/2014/main" id="{62A32854-35F1-95C6-6386-E4D638DE5452}"/>
              </a:ext>
            </a:extLst>
          </p:cNvPr>
          <p:cNvSpPr txBox="1">
            <a:spLocks/>
          </p:cNvSpPr>
          <p:nvPr/>
        </p:nvSpPr>
        <p:spPr>
          <a:xfrm>
            <a:off x="8749277" y="3556258"/>
            <a:ext cx="2564344"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a:latin typeface="Yu Gothic" panose="020B0400000000000000" pitchFamily="34" charset="-128"/>
                <a:ea typeface="Yu Gothic" panose="020B0400000000000000" pitchFamily="34" charset="-128"/>
              </a:rPr>
              <a:t>時代</a:t>
            </a:r>
            <a:endParaRPr lang="en-US" dirty="0">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229207003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6772" t="-206" r="19607" b="84"/>
          <a:stretch/>
        </p:blipFill>
        <p:spPr>
          <a:xfrm>
            <a:off x="6096000" y="368300"/>
            <a:ext cx="6096000" cy="6103741"/>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568427" y="584200"/>
            <a:ext cx="4829691" cy="429788"/>
          </a:xfrm>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オーストラリアの</a:t>
            </a:r>
            <a:endParaRPr lang="ja-JP" altLang="en-US" dirty="0">
              <a:solidFill>
                <a:schemeClr val="accent5"/>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7654ECD6-A92D-32BD-F188-95F92D51F9D2}"/>
              </a:ext>
            </a:extLst>
          </p:cNvPr>
          <p:cNvSpPr>
            <a:spLocks noGrp="1"/>
          </p:cNvSpPr>
          <p:nvPr>
            <p:ph type="body" sz="quarter" idx="11"/>
          </p:nvPr>
        </p:nvSpPr>
        <p:spPr>
          <a:xfrm>
            <a:off x="623887" y="3603886"/>
            <a:ext cx="4897019" cy="1670704"/>
          </a:xfrm>
        </p:spPr>
        <p:txBody>
          <a:bodyPr/>
          <a:lstStyle/>
          <a:p>
            <a:pPr marL="0" indent="0">
              <a:lnSpc>
                <a:spcPct val="97000"/>
              </a:lnSpc>
              <a:spcBef>
                <a:spcPct val="0"/>
              </a:spcBef>
              <a:buNone/>
            </a:pPr>
            <a:r>
              <a:rPr lang="ja-JP" altLang="en-US" sz="1800" dirty="0">
                <a:solidFill>
                  <a:schemeClr val="bg1"/>
                </a:solidFill>
                <a:latin typeface="Yu Gothic Medium" panose="020B0400000000000000" pitchFamily="34" charset="-128"/>
                <a:ea typeface="Yu Gothic Medium" panose="020B0400000000000000" pitchFamily="34" charset="-128"/>
              </a:rPr>
              <a:t>オーストラリアには世界で最も古い、今も</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果実をつけ続けているブドウの樹があります。</a:t>
            </a:r>
            <a:endParaRPr lang="en-AU" altLang="ja-JP" sz="1800" dirty="0">
              <a:solidFill>
                <a:schemeClr val="bg1"/>
              </a:solidFill>
              <a:latin typeface="Yu Gothic Medium" panose="020B0400000000000000" pitchFamily="34" charset="-128"/>
              <a:ea typeface="Yu Gothic Medium" panose="020B0400000000000000" pitchFamily="34" charset="-128"/>
            </a:endParaRPr>
          </a:p>
          <a:p>
            <a:pPr marL="0" indent="0">
              <a:lnSpc>
                <a:spcPct val="97000"/>
              </a:lnSpc>
              <a:spcBef>
                <a:spcPct val="0"/>
              </a:spcBef>
              <a:buNone/>
            </a:pPr>
            <a:endParaRPr lang="en-AU" altLang="ja-JP" sz="1800" dirty="0">
              <a:latin typeface="Yu Gothic Medium" panose="020B0400000000000000" pitchFamily="34" charset="-128"/>
              <a:ea typeface="Yu Gothic Medium" panose="020B0400000000000000" pitchFamily="34" charset="-128"/>
            </a:endParaRPr>
          </a:p>
          <a:p>
            <a:pPr marL="0" indent="0">
              <a:lnSpc>
                <a:spcPct val="97000"/>
              </a:lnSpc>
              <a:spcBef>
                <a:spcPct val="0"/>
              </a:spcBef>
              <a:buNone/>
            </a:pPr>
            <a:r>
              <a:rPr lang="ja-JP" altLang="en-US" sz="1800" dirty="0">
                <a:solidFill>
                  <a:schemeClr val="bg1"/>
                </a:solidFill>
                <a:latin typeface="Yu Gothic Medium" panose="020B0400000000000000" pitchFamily="34" charset="-128"/>
                <a:ea typeface="Yu Gothic Medium" panose="020B0400000000000000" pitchFamily="34" charset="-128"/>
              </a:rPr>
              <a:t>また、多くの国際的なワイン産地とは異なり、</a:t>
            </a:r>
            <a:br>
              <a:rPr lang="en-AU" altLang="ja-JP" sz="1800" dirty="0">
                <a:solidFill>
                  <a:schemeClr val="bg1"/>
                </a:solidFill>
                <a:latin typeface="Yu Gothic Medium" panose="020B0400000000000000" pitchFamily="34" charset="-128"/>
                <a:ea typeface="Yu Gothic Medium" panose="020B0400000000000000" pitchFamily="34" charset="-128"/>
              </a:rPr>
            </a:br>
            <a:r>
              <a:rPr lang="ja-JP" altLang="en-US" sz="1800" dirty="0">
                <a:solidFill>
                  <a:schemeClr val="bg1"/>
                </a:solidFill>
                <a:latin typeface="Yu Gothic Medium" panose="020B0400000000000000" pitchFamily="34" charset="-128"/>
                <a:ea typeface="Yu Gothic Medium" panose="020B0400000000000000" pitchFamily="34" charset="-128"/>
              </a:rPr>
              <a:t>南オーストラリア州のワイン産地はフィロキセラ（ブドウの木に寄生する小さな虫）の被害を受けずに済んでいます。</a:t>
            </a:r>
            <a:endParaRPr lang="en-AU" sz="1800" dirty="0">
              <a:solidFill>
                <a:schemeClr val="bg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561895" y="1080872"/>
            <a:ext cx="5724447" cy="714677"/>
          </a:xfrm>
        </p:spPr>
        <p:txBody>
          <a:bodyPr/>
          <a:lstStyle/>
          <a:p>
            <a:r>
              <a:rPr lang="ja-JP" altLang="en-US" sz="5000" kern="1000" spc="-100">
                <a:latin typeface="Yu Gothic Medium" panose="020B0400000000000000" pitchFamily="34" charset="-128"/>
                <a:ea typeface="Yu Gothic Medium" panose="020B0400000000000000" pitchFamily="34" charset="-128"/>
              </a:rPr>
              <a:t>古木</a:t>
            </a:r>
            <a:endParaRPr lang="ja-JP" altLang="en-US" sz="5000" kern="1000" spc="-1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17940941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tanding in front of a silo&#10;&#10;AI-generated content may be incorrect.">
            <a:extLst>
              <a:ext uri="{FF2B5EF4-FFF2-40B4-BE49-F238E27FC236}">
                <a16:creationId xmlns:a16="http://schemas.microsoft.com/office/drawing/2014/main" id="{81AAA671-20CC-0D59-562F-88D781F5859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31930" r="1514"/>
          <a:stretch/>
        </p:blipFill>
        <p:spPr>
          <a:xfrm>
            <a:off x="0" y="368300"/>
            <a:ext cx="6096000" cy="6103741"/>
          </a:xfrm>
        </p:spPr>
      </p:pic>
      <p:sp>
        <p:nvSpPr>
          <p:cNvPr id="3" name="Title 2">
            <a:extLst>
              <a:ext uri="{FF2B5EF4-FFF2-40B4-BE49-F238E27FC236}">
                <a16:creationId xmlns:a16="http://schemas.microsoft.com/office/drawing/2014/main" id="{23D94488-FDD0-B64D-D907-D438E31CD7A3}"/>
              </a:ext>
            </a:extLst>
          </p:cNvPr>
          <p:cNvSpPr>
            <a:spLocks noGrp="1"/>
          </p:cNvSpPr>
          <p:nvPr>
            <p:ph type="title"/>
          </p:nvPr>
        </p:nvSpPr>
        <p:spPr>
          <a:xfrm>
            <a:off x="6456363" y="680572"/>
            <a:ext cx="5256270" cy="785732"/>
          </a:xfrm>
        </p:spPr>
        <p:txBody>
          <a:bodyPr/>
          <a:lstStyle/>
          <a:p>
            <a:r>
              <a:rPr lang="ja-JP" altLang="en-US" dirty="0">
                <a:solidFill>
                  <a:schemeClr val="accent5"/>
                </a:solidFill>
                <a:latin typeface="Yu Gothic Medium" panose="020B0400000000000000" pitchFamily="34" charset="-128"/>
                <a:ea typeface="Yu Gothic Medium" panose="020B0400000000000000" pitchFamily="34" charset="-128"/>
              </a:rPr>
              <a:t>オーストラリアの</a:t>
            </a:r>
            <a:br>
              <a:rPr lang="en-AU" altLang="ja-JP" dirty="0">
                <a:solidFill>
                  <a:schemeClr val="accent5"/>
                </a:solidFill>
                <a:latin typeface="Yu Gothic Medium" panose="020B0400000000000000" pitchFamily="34" charset="-128"/>
                <a:ea typeface="Yu Gothic Medium" panose="020B0400000000000000" pitchFamily="34" charset="-128"/>
              </a:rPr>
            </a:br>
            <a:r>
              <a:rPr lang="ja-JP" altLang="en-US" dirty="0">
                <a:solidFill>
                  <a:schemeClr val="accent5"/>
                </a:solidFill>
                <a:latin typeface="Yu Gothic Medium" panose="020B0400000000000000" pitchFamily="34" charset="-128"/>
                <a:ea typeface="Yu Gothic Medium" panose="020B0400000000000000" pitchFamily="34" charset="-128"/>
              </a:rPr>
              <a:t>グルナッシュの初代王者</a:t>
            </a:r>
            <a:endParaRPr lang="en-US" dirty="0">
              <a:solidFill>
                <a:schemeClr val="accent5"/>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2D2021F5-3604-631B-8433-A2BF774BF86F}"/>
              </a:ext>
            </a:extLst>
          </p:cNvPr>
          <p:cNvSpPr>
            <a:spLocks noGrp="1"/>
          </p:cNvSpPr>
          <p:nvPr>
            <p:ph type="body" sz="quarter" idx="11"/>
          </p:nvPr>
        </p:nvSpPr>
        <p:spPr>
          <a:xfrm>
            <a:off x="6456363" y="3182609"/>
            <a:ext cx="5098330" cy="1325564"/>
          </a:xfrm>
        </p:spPr>
        <p:txBody>
          <a:bodyPr/>
          <a:lstStyle/>
          <a:p>
            <a:r>
              <a:rPr lang="ja-JP" altLang="en-US" dirty="0">
                <a:latin typeface="Yu Gothic Medium" panose="020B0400000000000000" pitchFamily="34" charset="-128"/>
                <a:ea typeface="Yu Gothic Medium" panose="020B0400000000000000" pitchFamily="34" charset="-128"/>
              </a:rPr>
              <a:t>チャーリー・メルトンは、古木の</a:t>
            </a:r>
            <a:br>
              <a:rPr lang="ja-JP" altLang="en-US" dirty="0">
                <a:latin typeface="Yu Gothic Medium" panose="020B0400000000000000" pitchFamily="34" charset="-128"/>
                <a:ea typeface="Yu Gothic Medium" panose="020B0400000000000000" pitchFamily="34" charset="-128"/>
              </a:rPr>
            </a:br>
            <a:r>
              <a:rPr lang="ja-JP" altLang="en-US" dirty="0">
                <a:latin typeface="Yu Gothic Medium" panose="020B0400000000000000" pitchFamily="34" charset="-128"/>
                <a:ea typeface="Yu Gothic Medium" panose="020B0400000000000000" pitchFamily="34" charset="-128"/>
              </a:rPr>
              <a:t>グルナッシュ・ブレンドの価値と伝統を最初に認識した一人であり、バロッサ・ヴァレーのブドウ栽培の遺産を守りつづけている生産者グループの一人です。</a:t>
            </a:r>
            <a:endParaRPr lang="en-US"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D8F3B123-E520-8F50-4420-C620DBC7286A}"/>
              </a:ext>
            </a:extLst>
          </p:cNvPr>
          <p:cNvSpPr>
            <a:spLocks noGrp="1"/>
          </p:cNvSpPr>
          <p:nvPr>
            <p:ph type="body" sz="quarter" idx="13"/>
          </p:nvPr>
        </p:nvSpPr>
        <p:spPr>
          <a:xfrm>
            <a:off x="6456363" y="1548436"/>
            <a:ext cx="5340350" cy="1325563"/>
          </a:xfrm>
        </p:spPr>
        <p:txBody>
          <a:bodyPr/>
          <a:lstStyle/>
          <a:p>
            <a:r>
              <a:rPr lang="ja-JP" altLang="en-US" dirty="0">
                <a:solidFill>
                  <a:schemeClr val="accent1"/>
                </a:solidFill>
                <a:latin typeface="Yu Gothic Medium" panose="020B0400000000000000" pitchFamily="34" charset="-128"/>
                <a:ea typeface="Yu Gothic Medium" panose="020B0400000000000000" pitchFamily="34" charset="-128"/>
              </a:rPr>
              <a:t>チャールズ・</a:t>
            </a:r>
            <a:br>
              <a:rPr lang="en-AU" altLang="ja-JP" dirty="0">
                <a:solidFill>
                  <a:schemeClr val="accent1"/>
                </a:solidFill>
                <a:latin typeface="Yu Gothic Medium" panose="020B0400000000000000" pitchFamily="34" charset="-128"/>
                <a:ea typeface="Yu Gothic Medium" panose="020B0400000000000000" pitchFamily="34" charset="-128"/>
              </a:rPr>
            </a:br>
            <a:r>
              <a:rPr lang="ja-JP" altLang="en-US" dirty="0">
                <a:solidFill>
                  <a:schemeClr val="accent1"/>
                </a:solidFill>
                <a:latin typeface="Yu Gothic Medium" panose="020B0400000000000000" pitchFamily="34" charset="-128"/>
                <a:ea typeface="Yu Gothic Medium" panose="020B0400000000000000" pitchFamily="34" charset="-128"/>
              </a:rPr>
              <a:t>メルトン</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8" name="Text Placeholder 3">
            <a:extLst>
              <a:ext uri="{FF2B5EF4-FFF2-40B4-BE49-F238E27FC236}">
                <a16:creationId xmlns:a16="http://schemas.microsoft.com/office/drawing/2014/main" id="{8E8D10AD-62C4-ACDD-167C-B2087407B938}"/>
              </a:ext>
            </a:extLst>
          </p:cNvPr>
          <p:cNvSpPr txBox="1">
            <a:spLocks/>
          </p:cNvSpPr>
          <p:nvPr/>
        </p:nvSpPr>
        <p:spPr>
          <a:xfrm>
            <a:off x="6456363" y="4816783"/>
            <a:ext cx="5340350" cy="148035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sz="1400" b="1" dirty="0">
                <a:solidFill>
                  <a:schemeClr val="accent5"/>
                </a:solidFill>
                <a:latin typeface="Yu Gothic" panose="020B0400000000000000" pitchFamily="34" charset="-128"/>
                <a:ea typeface="Yu Gothic" panose="020B0400000000000000" pitchFamily="34" charset="-128"/>
              </a:rPr>
              <a:t>おもしろ情報</a:t>
            </a:r>
            <a:endParaRPr lang="en-AU" altLang="ja-JP" sz="1400" b="1" dirty="0">
              <a:solidFill>
                <a:schemeClr val="accent5"/>
              </a:solidFill>
              <a:latin typeface="Yu Gothic" panose="020B0400000000000000" pitchFamily="34" charset="-128"/>
              <a:ea typeface="Yu Gothic" panose="020B0400000000000000" pitchFamily="34" charset="-128"/>
            </a:endParaRPr>
          </a:p>
          <a:p>
            <a:r>
              <a:rPr lang="ja-JP" altLang="en-US" sz="1400" dirty="0">
                <a:latin typeface="Yu Gothic Medium" panose="020B0400000000000000" pitchFamily="34" charset="-128"/>
                <a:ea typeface="Yu Gothic Medium" panose="020B0400000000000000" pitchFamily="34" charset="-128"/>
              </a:rPr>
              <a:t>新しい</a:t>
            </a:r>
            <a:r>
              <a:rPr lang="en-AU" sz="1400" dirty="0">
                <a:latin typeface="Yu Gothic Medium" panose="020B0400000000000000" pitchFamily="34" charset="-128"/>
                <a:ea typeface="Yu Gothic Medium" panose="020B0400000000000000" pitchFamily="34" charset="-128"/>
              </a:rPr>
              <a:t>GSM</a:t>
            </a:r>
            <a:r>
              <a:rPr lang="ja-JP" altLang="en-US" sz="1400" dirty="0">
                <a:latin typeface="Yu Gothic Medium" panose="020B0400000000000000" pitchFamily="34" charset="-128"/>
                <a:ea typeface="Yu Gothic Medium" panose="020B0400000000000000" pitchFamily="34" charset="-128"/>
              </a:rPr>
              <a:t>ブレンドのワインの名前として、チャーリーは、</a:t>
            </a:r>
            <a:br>
              <a:rPr lang="en-AU" altLang="ja-JP" sz="1400" dirty="0">
                <a:latin typeface="Yu Gothic Medium" panose="020B0400000000000000" pitchFamily="34" charset="-128"/>
                <a:ea typeface="Yu Gothic Medium" panose="020B0400000000000000" pitchFamily="34" charset="-128"/>
              </a:rPr>
            </a:br>
            <a:r>
              <a:rPr lang="ja-JP" altLang="en-US" sz="1400" dirty="0">
                <a:latin typeface="Yu Gothic Medium" panose="020B0400000000000000" pitchFamily="34" charset="-128"/>
                <a:ea typeface="Yu Gothic Medium" panose="020B0400000000000000" pitchFamily="34" charset="-128"/>
              </a:rPr>
              <a:t>今や伝説となったこのワインを、フランスのアペラシオン、シャトーヌフ・デュ・パプにちなみ「ナイン・ポープス（９人の法王）」と名付けました。しかし彼は、シャトーヌフ・デュ・パプの正確な訳が９人の法王ではなく、「法王の新しい城」だということを知らなかったのです。</a:t>
            </a:r>
            <a:endParaRPr lang="en-AU" sz="1600" dirty="0">
              <a:solidFill>
                <a:schemeClr val="bg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62552070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6668" r="16668"/>
          <a:stretch/>
        </p:blipFill>
        <p:spPr>
          <a:xfrm>
            <a:off x="6096000" y="223575"/>
            <a:ext cx="6096000" cy="6103741"/>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568427" y="584200"/>
            <a:ext cx="4829691" cy="429788"/>
          </a:xfrm>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ブドウ栽培</a:t>
            </a:r>
            <a:endParaRPr lang="en-US" dirty="0">
              <a:solidFill>
                <a:schemeClr val="accent5"/>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7654ECD6-A92D-32BD-F188-95F92D51F9D2}"/>
              </a:ext>
            </a:extLst>
          </p:cNvPr>
          <p:cNvSpPr>
            <a:spLocks noGrp="1"/>
          </p:cNvSpPr>
          <p:nvPr>
            <p:ph type="body" sz="quarter" idx="11"/>
          </p:nvPr>
        </p:nvSpPr>
        <p:spPr>
          <a:xfrm>
            <a:off x="623888" y="3603886"/>
            <a:ext cx="4114367" cy="2669914"/>
          </a:xfrm>
        </p:spPr>
        <p:txBody>
          <a:bodyPr/>
          <a:lstStyle/>
          <a:p>
            <a:pPr marL="0" indent="0">
              <a:lnSpc>
                <a:spcPct val="97000"/>
              </a:lnSpc>
              <a:spcBef>
                <a:spcPct val="0"/>
              </a:spcBef>
              <a:buNone/>
            </a:pPr>
            <a:r>
              <a:rPr lang="ja-JP" altLang="en-US" b="1">
                <a:solidFill>
                  <a:schemeClr val="accent5"/>
                </a:solidFill>
                <a:latin typeface="Yu Gothic" panose="020B0400000000000000" pitchFamily="34" charset="-128"/>
                <a:ea typeface="Yu Gothic" panose="020B0400000000000000" pitchFamily="34" charset="-128"/>
              </a:rPr>
              <a:t>無灌漑</a:t>
            </a:r>
            <a:endParaRPr lang="en-AU" altLang="ja-JP" b="1" dirty="0">
              <a:solidFill>
                <a:schemeClr val="accent5"/>
              </a:solidFill>
              <a:latin typeface="Yu Gothic" panose="020B0400000000000000" pitchFamily="34" charset="-128"/>
              <a:ea typeface="Yu Gothic" panose="020B0400000000000000" pitchFamily="34" charset="-128"/>
            </a:endParaRPr>
          </a:p>
          <a:p>
            <a:pPr marL="0" indent="0">
              <a:lnSpc>
                <a:spcPct val="97000"/>
              </a:lnSpc>
              <a:spcBef>
                <a:spcPct val="0"/>
              </a:spcBef>
              <a:buNone/>
            </a:pPr>
            <a:r>
              <a:rPr lang="ja-JP" altLang="en-US">
                <a:solidFill>
                  <a:schemeClr val="bg1"/>
                </a:solidFill>
                <a:latin typeface="Yu Gothic Medium" panose="020B0400000000000000" pitchFamily="34" charset="-128"/>
                <a:ea typeface="Yu Gothic Medium" panose="020B0400000000000000" pitchFamily="34" charset="-128"/>
              </a:rPr>
              <a:t>無灌漑で強剪定かつ</a:t>
            </a:r>
            <a:br>
              <a:rPr lang="ja-JP" altLang="en-US">
                <a:solidFill>
                  <a:schemeClr val="bg1"/>
                </a:solidFill>
                <a:latin typeface="Yu Gothic Medium" panose="020B0400000000000000" pitchFamily="34" charset="-128"/>
                <a:ea typeface="Yu Gothic Medium" panose="020B0400000000000000" pitchFamily="34" charset="-128"/>
              </a:rPr>
            </a:br>
            <a:r>
              <a:rPr lang="ja-JP" altLang="en-US">
                <a:solidFill>
                  <a:schemeClr val="bg1"/>
                </a:solidFill>
                <a:latin typeface="Yu Gothic Medium" panose="020B0400000000000000" pitchFamily="34" charset="-128"/>
                <a:ea typeface="Yu Gothic Medium" panose="020B0400000000000000" pitchFamily="34" charset="-128"/>
              </a:rPr>
              <a:t>暑い気候といった厳しい条件にもよく耐える。</a:t>
            </a:r>
            <a:endParaRPr lang="en-AU" altLang="ja-JP" dirty="0">
              <a:solidFill>
                <a:schemeClr val="bg1"/>
              </a:solidFill>
              <a:latin typeface="Yu Gothic Medium" panose="020B0400000000000000" pitchFamily="34" charset="-128"/>
              <a:ea typeface="Yu Gothic Medium" panose="020B0400000000000000" pitchFamily="34" charset="-128"/>
            </a:endParaRPr>
          </a:p>
          <a:p>
            <a:pPr marL="0" indent="0">
              <a:lnSpc>
                <a:spcPct val="97000"/>
              </a:lnSpc>
              <a:spcBef>
                <a:spcPct val="0"/>
              </a:spcBef>
              <a:buNone/>
            </a:pPr>
            <a:endParaRPr lang="en-AU" dirty="0">
              <a:solidFill>
                <a:schemeClr val="bg1"/>
              </a:solidFill>
              <a:latin typeface="Yu Gothic Medium" panose="020B0400000000000000" pitchFamily="34" charset="-128"/>
              <a:ea typeface="Yu Gothic Medium" panose="020B0400000000000000" pitchFamily="34" charset="-128"/>
            </a:endParaRPr>
          </a:p>
          <a:p>
            <a:pPr marL="0" indent="0">
              <a:lnSpc>
                <a:spcPct val="97000"/>
              </a:lnSpc>
              <a:spcBef>
                <a:spcPct val="0"/>
              </a:spcBef>
              <a:buNone/>
            </a:pPr>
            <a:r>
              <a:rPr lang="ja-JP" altLang="en-US" b="1">
                <a:solidFill>
                  <a:schemeClr val="accent5"/>
                </a:solidFill>
                <a:latin typeface="Yu Gothic" panose="020B0400000000000000" pitchFamily="34" charset="-128"/>
                <a:ea typeface="Yu Gothic" panose="020B0400000000000000" pitchFamily="34" charset="-128"/>
              </a:rPr>
              <a:t>高収量</a:t>
            </a:r>
            <a:endParaRPr lang="en-AU" altLang="ja-JP" b="1" dirty="0">
              <a:solidFill>
                <a:schemeClr val="accent5"/>
              </a:solidFill>
              <a:latin typeface="Yu Gothic" panose="020B0400000000000000" pitchFamily="34" charset="-128"/>
              <a:ea typeface="Yu Gothic" panose="020B0400000000000000" pitchFamily="34" charset="-128"/>
            </a:endParaRPr>
          </a:p>
          <a:p>
            <a:pPr marL="0" indent="0">
              <a:lnSpc>
                <a:spcPct val="97000"/>
              </a:lnSpc>
              <a:spcBef>
                <a:spcPct val="0"/>
              </a:spcBef>
              <a:buNone/>
            </a:pPr>
            <a:r>
              <a:rPr lang="ja-JP" altLang="en-US">
                <a:solidFill>
                  <a:schemeClr val="bg1"/>
                </a:solidFill>
                <a:latin typeface="Yu Gothic Medium" panose="020B0400000000000000" pitchFamily="34" charset="-128"/>
                <a:ea typeface="Yu Gothic Medium" panose="020B0400000000000000" pitchFamily="34" charset="-128"/>
              </a:rPr>
              <a:t>フルーティで</a:t>
            </a:r>
            <a:r>
              <a:rPr lang="en-US" altLang="ja-JP" dirty="0">
                <a:solidFill>
                  <a:schemeClr val="bg1"/>
                </a:solidFill>
                <a:latin typeface="Yu Gothic Medium" panose="020B0400000000000000" pitchFamily="34" charset="-128"/>
                <a:ea typeface="Yu Gothic Medium" panose="020B0400000000000000" pitchFamily="34" charset="-128"/>
              </a:rPr>
              <a:t> </a:t>
            </a:r>
            <a:r>
              <a:rPr lang="ja-JP" altLang="en-US">
                <a:solidFill>
                  <a:schemeClr val="bg1"/>
                </a:solidFill>
                <a:latin typeface="Yu Gothic Medium" panose="020B0400000000000000" pitchFamily="34" charset="-128"/>
                <a:ea typeface="Yu Gothic Medium" panose="020B0400000000000000" pitchFamily="34" charset="-128"/>
              </a:rPr>
              <a:t>複雑味に欠けるワイン</a:t>
            </a:r>
            <a:endParaRPr lang="en-AU" altLang="ja-JP" dirty="0">
              <a:solidFill>
                <a:schemeClr val="bg1"/>
              </a:solidFill>
              <a:latin typeface="Yu Gothic Medium" panose="020B0400000000000000" pitchFamily="34" charset="-128"/>
              <a:ea typeface="Yu Gothic Medium" panose="020B0400000000000000" pitchFamily="34" charset="-128"/>
            </a:endParaRPr>
          </a:p>
          <a:p>
            <a:pPr marL="0" indent="0">
              <a:lnSpc>
                <a:spcPct val="97000"/>
              </a:lnSpc>
              <a:spcBef>
                <a:spcPct val="0"/>
              </a:spcBef>
              <a:buNone/>
            </a:pPr>
            <a:endParaRPr lang="en-AU" dirty="0">
              <a:latin typeface="Yu Gothic Medium" panose="020B0400000000000000" pitchFamily="34" charset="-128"/>
              <a:ea typeface="Yu Gothic Medium" panose="020B0400000000000000" pitchFamily="34" charset="-128"/>
            </a:endParaRPr>
          </a:p>
          <a:p>
            <a:pPr marL="0" indent="0">
              <a:lnSpc>
                <a:spcPct val="97000"/>
              </a:lnSpc>
              <a:spcBef>
                <a:spcPct val="0"/>
              </a:spcBef>
              <a:buNone/>
            </a:pPr>
            <a:r>
              <a:rPr lang="ja-JP" altLang="en-US" b="1">
                <a:solidFill>
                  <a:schemeClr val="accent5"/>
                </a:solidFill>
                <a:latin typeface="Yu Gothic" panose="020B0400000000000000" pitchFamily="34" charset="-128"/>
                <a:ea typeface="Yu Gothic" panose="020B0400000000000000" pitchFamily="34" charset="-128"/>
              </a:rPr>
              <a:t>低収量</a:t>
            </a:r>
            <a:endParaRPr lang="en-AU" altLang="ja-JP" b="1" dirty="0">
              <a:solidFill>
                <a:schemeClr val="accent5"/>
              </a:solidFill>
              <a:latin typeface="Yu Gothic" panose="020B0400000000000000" pitchFamily="34" charset="-128"/>
              <a:ea typeface="Yu Gothic" panose="020B0400000000000000" pitchFamily="34" charset="-128"/>
            </a:endParaRPr>
          </a:p>
          <a:p>
            <a:pPr marL="0" indent="0">
              <a:lnSpc>
                <a:spcPct val="97000"/>
              </a:lnSpc>
              <a:spcBef>
                <a:spcPct val="0"/>
              </a:spcBef>
              <a:buNone/>
            </a:pPr>
            <a:r>
              <a:rPr lang="ja-JP" altLang="en-US">
                <a:solidFill>
                  <a:schemeClr val="bg1"/>
                </a:solidFill>
                <a:latin typeface="Yu Gothic Medium" panose="020B0400000000000000" pitchFamily="34" charset="-128"/>
                <a:ea typeface="Yu Gothic Medium" panose="020B0400000000000000" pitchFamily="34" charset="-128"/>
              </a:rPr>
              <a:t>より凝縮した味わいと特徴が見られる</a:t>
            </a:r>
            <a:endParaRPr lang="en-AU" dirty="0">
              <a:solidFill>
                <a:schemeClr val="bg1"/>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561895" y="1080872"/>
            <a:ext cx="5724447" cy="714677"/>
          </a:xfrm>
        </p:spPr>
        <p:txBody>
          <a:bodyPr/>
          <a:lstStyle/>
          <a:p>
            <a:r>
              <a:rPr lang="ja-JP" altLang="en-US" sz="5000" kern="1000" spc="-100">
                <a:latin typeface="Yu Gothic Medium" panose="020B0400000000000000" pitchFamily="34" charset="-128"/>
                <a:ea typeface="Yu Gothic Medium" panose="020B0400000000000000" pitchFamily="34" charset="-128"/>
              </a:rPr>
              <a:t>オーストラリアの</a:t>
            </a:r>
          </a:p>
          <a:p>
            <a:r>
              <a:rPr lang="ja-JP" altLang="en-US" sz="5000" kern="1000" spc="-100">
                <a:latin typeface="Yu Gothic Medium" panose="020B0400000000000000" pitchFamily="34" charset="-128"/>
                <a:ea typeface="Yu Gothic Medium" panose="020B0400000000000000" pitchFamily="34" charset="-128"/>
              </a:rPr>
              <a:t>グルナッシュの</a:t>
            </a:r>
          </a:p>
          <a:p>
            <a:r>
              <a:rPr lang="ja-JP" altLang="en-US" sz="5000" kern="1000" spc="-100">
                <a:latin typeface="Yu Gothic Medium" panose="020B0400000000000000" pitchFamily="34" charset="-128"/>
                <a:ea typeface="Yu Gothic Medium" panose="020B0400000000000000" pitchFamily="34" charset="-128"/>
              </a:rPr>
              <a:t>栽培方法</a:t>
            </a:r>
            <a:endParaRPr lang="en-US" sz="5000" kern="1000" spc="-100" dirty="0">
              <a:latin typeface="Yu Gothic Medium" panose="020B0400000000000000" pitchFamily="34" charset="-128"/>
              <a:ea typeface="Yu Gothic Medium" panose="020B0400000000000000" pitchFamily="34" charset="-128"/>
            </a:endParaRPr>
          </a:p>
        </p:txBody>
      </p:sp>
      <p:sp>
        <p:nvSpPr>
          <p:cNvPr id="2" name="TextBox 1">
            <a:extLst>
              <a:ext uri="{FF2B5EF4-FFF2-40B4-BE49-F238E27FC236}">
                <a16:creationId xmlns:a16="http://schemas.microsoft.com/office/drawing/2014/main" id="{E6CCF964-3223-D266-71A0-C1DF1CE279F5}"/>
              </a:ext>
            </a:extLst>
          </p:cNvPr>
          <p:cNvSpPr txBox="1"/>
          <p:nvPr/>
        </p:nvSpPr>
        <p:spPr>
          <a:xfrm>
            <a:off x="6010281" y="6394200"/>
            <a:ext cx="2534668" cy="307777"/>
          </a:xfrm>
          <a:prstGeom prst="rect">
            <a:avLst/>
          </a:prstGeom>
          <a:noFill/>
        </p:spPr>
        <p:txBody>
          <a:bodyPr wrap="none" rtlCol="0">
            <a:spAutoFit/>
          </a:bodyPr>
          <a:lstStyle/>
          <a:p>
            <a:pPr algn="l"/>
            <a:r>
              <a:rPr lang="ja-JP" altLang="en-US" sz="1400" b="1">
                <a:solidFill>
                  <a:schemeClr val="bg1"/>
                </a:solidFill>
                <a:latin typeface="Yu Gothic" panose="020B0400000000000000" pitchFamily="34" charset="-128"/>
                <a:ea typeface="Yu Gothic" panose="020B0400000000000000" pitchFamily="34" charset="-128"/>
              </a:rPr>
              <a:t>株仕立て</a:t>
            </a:r>
            <a:r>
              <a:rPr lang="en-US" altLang="ja-JP" sz="1400" b="1" dirty="0">
                <a:solidFill>
                  <a:schemeClr val="bg1"/>
                </a:solidFill>
                <a:latin typeface="Yu Gothic" panose="020B0400000000000000" pitchFamily="34" charset="-128"/>
                <a:ea typeface="Yu Gothic" panose="020B0400000000000000" pitchFamily="34" charset="-128"/>
              </a:rPr>
              <a:t>(</a:t>
            </a:r>
            <a:r>
              <a:rPr lang="ja-JP" altLang="en-US" sz="1400" b="1">
                <a:solidFill>
                  <a:schemeClr val="bg1"/>
                </a:solidFill>
                <a:latin typeface="Yu Gothic" panose="020B0400000000000000" pitchFamily="34" charset="-128"/>
                <a:ea typeface="Yu Gothic" panose="020B0400000000000000" pitchFamily="34" charset="-128"/>
              </a:rPr>
              <a:t>ゴブレット</a:t>
            </a:r>
            <a:r>
              <a:rPr lang="en-US" altLang="ja-JP" sz="1400" b="1" dirty="0">
                <a:solidFill>
                  <a:schemeClr val="bg1"/>
                </a:solidFill>
                <a:latin typeface="Yu Gothic" panose="020B0400000000000000" pitchFamily="34" charset="-128"/>
                <a:ea typeface="Yu Gothic" panose="020B0400000000000000" pitchFamily="34" charset="-128"/>
              </a:rPr>
              <a:t>) </a:t>
            </a:r>
            <a:r>
              <a:rPr lang="ja-JP" altLang="en-US" sz="1400" b="1">
                <a:solidFill>
                  <a:schemeClr val="bg1"/>
                </a:solidFill>
                <a:latin typeface="Yu Gothic" panose="020B0400000000000000" pitchFamily="34" charset="-128"/>
                <a:ea typeface="Yu Gothic" panose="020B0400000000000000" pitchFamily="34" charset="-128"/>
              </a:rPr>
              <a:t>の古木</a:t>
            </a:r>
            <a:endParaRPr lang="en-US" sz="1600" b="1" dirty="0">
              <a:solidFill>
                <a:srgbClr val="190000"/>
              </a:solidFill>
              <a:effectLst/>
              <a:latin typeface="Yu Gothic" panose="020B0400000000000000" pitchFamily="34" charset="-128"/>
              <a:ea typeface="Yu Gothic" panose="020B0400000000000000" pitchFamily="34" charset="-128"/>
              <a:cs typeface="Inter Display" panose="02000503000000020004" pitchFamily="2" charset="0"/>
            </a:endParaRPr>
          </a:p>
        </p:txBody>
      </p:sp>
    </p:spTree>
    <p:extLst>
      <p:ext uri="{BB962C8B-B14F-4D97-AF65-F5344CB8AC3E}">
        <p14:creationId xmlns:p14="http://schemas.microsoft.com/office/powerpoint/2010/main" val="231583601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DA9BFF4-6069-CE0C-6AA3-355B479CD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8224" y="3488558"/>
            <a:ext cx="1309688" cy="2161442"/>
          </a:xfrm>
          <a:prstGeom prst="rect">
            <a:avLst/>
          </a:prstGeom>
        </p:spPr>
      </p:pic>
      <p:pic>
        <p:nvPicPr>
          <p:cNvPr id="5" name="Picture 4">
            <a:extLst>
              <a:ext uri="{FF2B5EF4-FFF2-40B4-BE49-F238E27FC236}">
                <a16:creationId xmlns:a16="http://schemas.microsoft.com/office/drawing/2014/main" id="{F401D289-B224-306B-18D6-E23DA4CE0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315" y="3488558"/>
            <a:ext cx="1309688" cy="2161442"/>
          </a:xfrm>
          <a:prstGeom prst="rect">
            <a:avLst/>
          </a:prstGeom>
        </p:spPr>
      </p:pic>
      <p:sp>
        <p:nvSpPr>
          <p:cNvPr id="2" name="Text Placeholder 4">
            <a:extLst>
              <a:ext uri="{FF2B5EF4-FFF2-40B4-BE49-F238E27FC236}">
                <a16:creationId xmlns:a16="http://schemas.microsoft.com/office/drawing/2014/main" id="{2740C4DD-B80A-DE84-F8B7-02A05215A431}"/>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4000" b="1" dirty="0">
                <a:solidFill>
                  <a:schemeClr val="accent5"/>
                </a:solidFill>
                <a:latin typeface="Yu Gothic Medium" panose="020B0400000000000000" pitchFamily="34" charset="-128"/>
                <a:ea typeface="Yu Gothic Medium" panose="020B0400000000000000" pitchFamily="34" charset="-128"/>
              </a:rPr>
              <a:t>醸造</a:t>
            </a:r>
            <a:endParaRPr lang="en-AU" altLang="ja-JP" sz="4000" b="1" dirty="0">
              <a:solidFill>
                <a:schemeClr val="accent5"/>
              </a:solidFill>
              <a:latin typeface="Yu Gothic Medium" panose="020B0400000000000000" pitchFamily="34" charset="-128"/>
              <a:ea typeface="Yu Gothic Medium" panose="020B0400000000000000" pitchFamily="34" charset="-128"/>
            </a:endParaRP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グルナッシュに影響を与える</a:t>
            </a: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醸造技術</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9" name="TextBox 8">
            <a:extLst>
              <a:ext uri="{FF2B5EF4-FFF2-40B4-BE49-F238E27FC236}">
                <a16:creationId xmlns:a16="http://schemas.microsoft.com/office/drawing/2014/main" id="{9E8DB106-AC9C-525A-E02C-72C63CCF7FF8}"/>
              </a:ext>
            </a:extLst>
          </p:cNvPr>
          <p:cNvSpPr txBox="1"/>
          <p:nvPr/>
        </p:nvSpPr>
        <p:spPr>
          <a:xfrm>
            <a:off x="1882316" y="5799064"/>
            <a:ext cx="1750536" cy="523220"/>
          </a:xfrm>
          <a:prstGeom prst="rect">
            <a:avLst/>
          </a:prstGeom>
          <a:noFill/>
        </p:spPr>
        <p:txBody>
          <a:bodyPr wrap="square" rtlCol="0">
            <a:noAutofit/>
          </a:bodyPr>
          <a:lstStyle/>
          <a:p>
            <a:pPr algn="ctr"/>
            <a:r>
              <a:rPr lang="ja-JP" altLang="en-US" sz="1600">
                <a:latin typeface="Yu Gothic Medium" panose="020B0400000000000000" pitchFamily="34" charset="-128"/>
                <a:ea typeface="Yu Gothic Medium" panose="020B0400000000000000" pitchFamily="34" charset="-128"/>
              </a:rPr>
              <a:t>全粒</a:t>
            </a:r>
            <a:r>
              <a:rPr lang="en-AU" sz="1600" dirty="0" err="1">
                <a:latin typeface="Yu Gothic Medium" panose="020B0400000000000000" pitchFamily="34" charset="-128"/>
                <a:ea typeface="Yu Gothic Medium" panose="020B0400000000000000" pitchFamily="34" charset="-128"/>
              </a:rPr>
              <a:t>発酵</a:t>
            </a:r>
            <a:endParaRPr lang="en-AU" sz="1600" dirty="0">
              <a:latin typeface="Yu Gothic Medium" panose="020B0400000000000000" pitchFamily="34" charset="-128"/>
              <a:ea typeface="Yu Gothic Medium" panose="020B0400000000000000" pitchFamily="34" charset="-128"/>
            </a:endParaRPr>
          </a:p>
        </p:txBody>
      </p:sp>
      <p:sp>
        <p:nvSpPr>
          <p:cNvPr id="10" name="TextBox 9">
            <a:extLst>
              <a:ext uri="{FF2B5EF4-FFF2-40B4-BE49-F238E27FC236}">
                <a16:creationId xmlns:a16="http://schemas.microsoft.com/office/drawing/2014/main" id="{FD4C0A40-C784-6C98-6DB1-6AB956F004FC}"/>
              </a:ext>
            </a:extLst>
          </p:cNvPr>
          <p:cNvSpPr txBox="1"/>
          <p:nvPr/>
        </p:nvSpPr>
        <p:spPr>
          <a:xfrm>
            <a:off x="5220732" y="5799064"/>
            <a:ext cx="1750536" cy="523220"/>
          </a:xfrm>
          <a:prstGeom prst="rect">
            <a:avLst/>
          </a:prstGeom>
          <a:noFill/>
        </p:spPr>
        <p:txBody>
          <a:bodyPr wrap="square" rtlCol="0">
            <a:noAutofit/>
          </a:bodyPr>
          <a:lstStyle/>
          <a:p>
            <a:pPr algn="ctr"/>
            <a:r>
              <a:rPr lang="en-US" sz="1600" dirty="0" err="1">
                <a:latin typeface="Yu Gothic Medium" panose="020B0400000000000000" pitchFamily="34" charset="-128"/>
                <a:ea typeface="Yu Gothic Medium" panose="020B0400000000000000" pitchFamily="34" charset="-128"/>
              </a:rPr>
              <a:t>果梗を追加</a:t>
            </a:r>
            <a:endParaRPr lang="en-AU" sz="1600" dirty="0">
              <a:latin typeface="Yu Gothic Medium" panose="020B0400000000000000" pitchFamily="34" charset="-128"/>
              <a:ea typeface="Yu Gothic Medium" panose="020B0400000000000000" pitchFamily="34" charset="-128"/>
            </a:endParaRPr>
          </a:p>
        </p:txBody>
      </p:sp>
      <p:sp>
        <p:nvSpPr>
          <p:cNvPr id="11" name="TextBox 10">
            <a:extLst>
              <a:ext uri="{FF2B5EF4-FFF2-40B4-BE49-F238E27FC236}">
                <a16:creationId xmlns:a16="http://schemas.microsoft.com/office/drawing/2014/main" id="{045564FB-E21A-BF9F-8015-C18A2392E8AD}"/>
              </a:ext>
            </a:extLst>
          </p:cNvPr>
          <p:cNvSpPr txBox="1"/>
          <p:nvPr/>
        </p:nvSpPr>
        <p:spPr>
          <a:xfrm>
            <a:off x="8682630" y="5808297"/>
            <a:ext cx="1844265"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全房発酵</a:t>
            </a:r>
            <a:endParaRPr lang="en-AU" sz="1600" dirty="0">
              <a:latin typeface="Yu Gothic Medium" panose="020B0400000000000000" pitchFamily="34" charset="-128"/>
              <a:ea typeface="Yu Gothic Medium" panose="020B0400000000000000" pitchFamily="34" charset="-128"/>
            </a:endParaRPr>
          </a:p>
        </p:txBody>
      </p:sp>
      <p:sp>
        <p:nvSpPr>
          <p:cNvPr id="6" name="Oval 5">
            <a:extLst>
              <a:ext uri="{FF2B5EF4-FFF2-40B4-BE49-F238E27FC236}">
                <a16:creationId xmlns:a16="http://schemas.microsoft.com/office/drawing/2014/main" id="{8F6342A7-A744-5F57-97D2-37CB6554F70B}"/>
              </a:ext>
            </a:extLst>
          </p:cNvPr>
          <p:cNvSpPr/>
          <p:nvPr/>
        </p:nvSpPr>
        <p:spPr>
          <a:xfrm>
            <a:off x="6588514" y="2692432"/>
            <a:ext cx="1260000" cy="126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7" name="TextBox 6">
            <a:extLst>
              <a:ext uri="{FF2B5EF4-FFF2-40B4-BE49-F238E27FC236}">
                <a16:creationId xmlns:a16="http://schemas.microsoft.com/office/drawing/2014/main" id="{24153851-0642-10C9-F7AD-7BB1099D7856}"/>
              </a:ext>
            </a:extLst>
          </p:cNvPr>
          <p:cNvSpPr txBox="1"/>
          <p:nvPr/>
        </p:nvSpPr>
        <p:spPr>
          <a:xfrm>
            <a:off x="6799382" y="3089972"/>
            <a:ext cx="852407" cy="461665"/>
          </a:xfrm>
          <a:prstGeom prst="rect">
            <a:avLst/>
          </a:prstGeom>
          <a:noFill/>
        </p:spPr>
        <p:txBody>
          <a:bodyPr wrap="square" rtlCol="0">
            <a:spAutoFit/>
          </a:bodyPr>
          <a:lstStyle/>
          <a:p>
            <a:pPr algn="ctr"/>
            <a:r>
              <a:rPr lang="en-US" sz="1200" dirty="0" err="1">
                <a:solidFill>
                  <a:schemeClr val="bg1"/>
                </a:solidFill>
                <a:latin typeface="Yu Gothic Medium" panose="020B0400000000000000" pitchFamily="34" charset="-128"/>
                <a:ea typeface="Yu Gothic Medium" panose="020B0400000000000000" pitchFamily="34" charset="-128"/>
              </a:rPr>
              <a:t>果梗を</a:t>
            </a:r>
            <a:br>
              <a:rPr lang="en-US" sz="1200" dirty="0">
                <a:solidFill>
                  <a:schemeClr val="bg1"/>
                </a:solidFill>
                <a:latin typeface="Yu Gothic Medium" panose="020B0400000000000000" pitchFamily="34" charset="-128"/>
                <a:ea typeface="Yu Gothic Medium" panose="020B0400000000000000" pitchFamily="34" charset="-128"/>
              </a:rPr>
            </a:br>
            <a:r>
              <a:rPr lang="en-US" sz="1200" dirty="0" err="1">
                <a:solidFill>
                  <a:schemeClr val="bg1"/>
                </a:solidFill>
                <a:latin typeface="Yu Gothic Medium" panose="020B0400000000000000" pitchFamily="34" charset="-128"/>
                <a:ea typeface="Yu Gothic Medium" panose="020B0400000000000000" pitchFamily="34" charset="-128"/>
              </a:rPr>
              <a:t>追加</a:t>
            </a:r>
            <a:endParaRPr lang="en-US" sz="1200" dirty="0">
              <a:solidFill>
                <a:schemeClr val="bg1"/>
              </a:solidFill>
              <a:latin typeface="Yu Gothic Medium" panose="020B0400000000000000" pitchFamily="34" charset="-128"/>
              <a:ea typeface="Yu Gothic Medium" panose="020B0400000000000000" pitchFamily="34" charset="-128"/>
            </a:endParaRPr>
          </a:p>
        </p:txBody>
      </p:sp>
      <p:pic>
        <p:nvPicPr>
          <p:cNvPr id="8" name="Picture 7">
            <a:extLst>
              <a:ext uri="{FF2B5EF4-FFF2-40B4-BE49-F238E27FC236}">
                <a16:creationId xmlns:a16="http://schemas.microsoft.com/office/drawing/2014/main" id="{99673C62-7CE3-DE59-8C4C-4E7DDFAA95AE}"/>
              </a:ext>
            </a:extLst>
          </p:cNvPr>
          <p:cNvPicPr>
            <a:picLocks noChangeAspect="1"/>
          </p:cNvPicPr>
          <p:nvPr/>
        </p:nvPicPr>
        <p:blipFill>
          <a:blip r:embed="rId4"/>
          <a:stretch>
            <a:fillRect/>
          </a:stretch>
        </p:blipFill>
        <p:spPr>
          <a:xfrm>
            <a:off x="5603956" y="2812396"/>
            <a:ext cx="852407" cy="951033"/>
          </a:xfrm>
          <a:prstGeom prst="rect">
            <a:avLst/>
          </a:prstGeom>
        </p:spPr>
      </p:pic>
      <p:sp>
        <p:nvSpPr>
          <p:cNvPr id="14" name="Oval 13">
            <a:extLst>
              <a:ext uri="{FF2B5EF4-FFF2-40B4-BE49-F238E27FC236}">
                <a16:creationId xmlns:a16="http://schemas.microsoft.com/office/drawing/2014/main" id="{29FA285F-7753-DDA7-1207-B8CC0DEF638B}"/>
              </a:ext>
            </a:extLst>
          </p:cNvPr>
          <p:cNvSpPr/>
          <p:nvPr/>
        </p:nvSpPr>
        <p:spPr>
          <a:xfrm>
            <a:off x="10295990" y="2692432"/>
            <a:ext cx="1260000" cy="126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15" name="TextBox 14">
            <a:extLst>
              <a:ext uri="{FF2B5EF4-FFF2-40B4-BE49-F238E27FC236}">
                <a16:creationId xmlns:a16="http://schemas.microsoft.com/office/drawing/2014/main" id="{831E3378-0BF2-9058-7A61-9BD28A30DB4E}"/>
              </a:ext>
            </a:extLst>
          </p:cNvPr>
          <p:cNvSpPr txBox="1"/>
          <p:nvPr/>
        </p:nvSpPr>
        <p:spPr>
          <a:xfrm>
            <a:off x="10355796" y="3042375"/>
            <a:ext cx="1176334" cy="461665"/>
          </a:xfrm>
          <a:prstGeom prst="rect">
            <a:avLst/>
          </a:prstGeom>
          <a:noFill/>
        </p:spPr>
        <p:txBody>
          <a:bodyPr wrap="square" rtlCol="0">
            <a:spAutoFit/>
          </a:bodyPr>
          <a:lstStyle/>
          <a:p>
            <a:pPr algn="ctr"/>
            <a:r>
              <a:rPr lang="en-US" sz="1200" dirty="0" err="1">
                <a:solidFill>
                  <a:schemeClr val="bg1"/>
                </a:solidFill>
                <a:latin typeface="Yu Gothic Medium" panose="020B0400000000000000" pitchFamily="34" charset="-128"/>
                <a:ea typeface="Yu Gothic Medium" panose="020B0400000000000000" pitchFamily="34" charset="-128"/>
              </a:rPr>
              <a:t>除梗を行わず房のまま発酵</a:t>
            </a:r>
            <a:endParaRPr lang="en-US" sz="1200" dirty="0">
              <a:solidFill>
                <a:schemeClr val="bg1"/>
              </a:solidFill>
              <a:latin typeface="Yu Gothic Medium" panose="020B0400000000000000" pitchFamily="34" charset="-128"/>
              <a:ea typeface="Yu Gothic Medium" panose="020B0400000000000000" pitchFamily="34" charset="-128"/>
            </a:endParaRPr>
          </a:p>
        </p:txBody>
      </p:sp>
      <p:pic>
        <p:nvPicPr>
          <p:cNvPr id="16" name="Picture 15">
            <a:extLst>
              <a:ext uri="{FF2B5EF4-FFF2-40B4-BE49-F238E27FC236}">
                <a16:creationId xmlns:a16="http://schemas.microsoft.com/office/drawing/2014/main" id="{7E79C813-4B10-E806-2BA6-A16EAEE76628}"/>
              </a:ext>
            </a:extLst>
          </p:cNvPr>
          <p:cNvPicPr>
            <a:picLocks noChangeAspect="1"/>
          </p:cNvPicPr>
          <p:nvPr/>
        </p:nvPicPr>
        <p:blipFill>
          <a:blip r:embed="rId5"/>
          <a:stretch>
            <a:fillRect/>
          </a:stretch>
        </p:blipFill>
        <p:spPr>
          <a:xfrm>
            <a:off x="8473672" y="2682820"/>
            <a:ext cx="789568" cy="1283971"/>
          </a:xfrm>
          <a:prstGeom prst="rect">
            <a:avLst/>
          </a:prstGeom>
        </p:spPr>
      </p:pic>
      <p:pic>
        <p:nvPicPr>
          <p:cNvPr id="17" name="Picture 16">
            <a:extLst>
              <a:ext uri="{FF2B5EF4-FFF2-40B4-BE49-F238E27FC236}">
                <a16:creationId xmlns:a16="http://schemas.microsoft.com/office/drawing/2014/main" id="{D83CFFDB-A6B7-446B-13BD-A8848D6538BC}"/>
              </a:ext>
            </a:extLst>
          </p:cNvPr>
          <p:cNvPicPr>
            <a:picLocks noChangeAspect="1"/>
          </p:cNvPicPr>
          <p:nvPr/>
        </p:nvPicPr>
        <p:blipFill>
          <a:blip r:embed="rId5"/>
          <a:stretch>
            <a:fillRect/>
          </a:stretch>
        </p:blipFill>
        <p:spPr>
          <a:xfrm flipH="1">
            <a:off x="9619305" y="3042375"/>
            <a:ext cx="594991" cy="967556"/>
          </a:xfrm>
          <a:prstGeom prst="rect">
            <a:avLst/>
          </a:prstGeom>
        </p:spPr>
      </p:pic>
      <p:pic>
        <p:nvPicPr>
          <p:cNvPr id="4" name="Picture 3" descr="A grey object with a knob&#10;&#10;AI-generated content may be incorrect.">
            <a:extLst>
              <a:ext uri="{FF2B5EF4-FFF2-40B4-BE49-F238E27FC236}">
                <a16:creationId xmlns:a16="http://schemas.microsoft.com/office/drawing/2014/main" id="{445041DF-267A-902C-CADF-9BBCDC8586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3401" y="3183038"/>
            <a:ext cx="1287281" cy="2385521"/>
          </a:xfrm>
          <a:prstGeom prst="rect">
            <a:avLst/>
          </a:prstGeom>
        </p:spPr>
      </p:pic>
    </p:spTree>
    <p:extLst>
      <p:ext uri="{BB962C8B-B14F-4D97-AF65-F5344CB8AC3E}">
        <p14:creationId xmlns:p14="http://schemas.microsoft.com/office/powerpoint/2010/main" val="243072582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3ED4CE1-3D1A-B84D-67D0-883D24BC3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7911" y="3110164"/>
            <a:ext cx="1063405" cy="2282654"/>
          </a:xfrm>
          <a:prstGeom prst="rect">
            <a:avLst/>
          </a:prstGeom>
        </p:spPr>
      </p:pic>
      <p:pic>
        <p:nvPicPr>
          <p:cNvPr id="8" name="Picture 7">
            <a:extLst>
              <a:ext uri="{FF2B5EF4-FFF2-40B4-BE49-F238E27FC236}">
                <a16:creationId xmlns:a16="http://schemas.microsoft.com/office/drawing/2014/main" id="{F1126C29-0805-0D06-1D3A-FDE72575B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4389" y="3218072"/>
            <a:ext cx="1317749" cy="2174746"/>
          </a:xfrm>
          <a:prstGeom prst="rect">
            <a:avLst/>
          </a:prstGeom>
        </p:spPr>
      </p:pic>
      <p:pic>
        <p:nvPicPr>
          <p:cNvPr id="2" name="Picture 1">
            <a:extLst>
              <a:ext uri="{FF2B5EF4-FFF2-40B4-BE49-F238E27FC236}">
                <a16:creationId xmlns:a16="http://schemas.microsoft.com/office/drawing/2014/main" id="{09B7F69D-FE82-BDA5-E7A3-A8357F23C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4089" y="3218072"/>
            <a:ext cx="1317749" cy="2174746"/>
          </a:xfrm>
          <a:prstGeom prst="rect">
            <a:avLst/>
          </a:prstGeom>
        </p:spPr>
      </p:pic>
      <p:sp>
        <p:nvSpPr>
          <p:cNvPr id="9" name="TextBox 8">
            <a:extLst>
              <a:ext uri="{FF2B5EF4-FFF2-40B4-BE49-F238E27FC236}">
                <a16:creationId xmlns:a16="http://schemas.microsoft.com/office/drawing/2014/main" id="{9E8DB106-AC9C-525A-E02C-72C63CCF7FF8}"/>
              </a:ext>
            </a:extLst>
          </p:cNvPr>
          <p:cNvSpPr txBox="1"/>
          <p:nvPr/>
        </p:nvSpPr>
        <p:spPr>
          <a:xfrm>
            <a:off x="1332017" y="5622949"/>
            <a:ext cx="2039013"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カーボニック</a:t>
            </a:r>
            <a:r>
              <a:rPr lang="en-AU" sz="1600" dirty="0">
                <a:latin typeface="Yu Gothic Medium" panose="020B0400000000000000" pitchFamily="34" charset="-128"/>
                <a:ea typeface="Yu Gothic Medium" panose="020B0400000000000000" pitchFamily="34" charset="-128"/>
              </a:rPr>
              <a:t>・</a:t>
            </a:r>
            <a:br>
              <a:rPr lang="en-AU" sz="1600" dirty="0">
                <a:latin typeface="Yu Gothic Medium" panose="020B0400000000000000" pitchFamily="34" charset="-128"/>
                <a:ea typeface="Yu Gothic Medium" panose="020B0400000000000000" pitchFamily="34" charset="-128"/>
              </a:rPr>
            </a:br>
            <a:r>
              <a:rPr lang="en-AU" sz="1600" dirty="0" err="1">
                <a:latin typeface="Yu Gothic Medium" panose="020B0400000000000000" pitchFamily="34" charset="-128"/>
                <a:ea typeface="Yu Gothic Medium" panose="020B0400000000000000" pitchFamily="34" charset="-128"/>
              </a:rPr>
              <a:t>マセレーション</a:t>
            </a:r>
            <a:br>
              <a:rPr lang="en-AU" sz="1600" dirty="0">
                <a:latin typeface="Yu Gothic Medium" panose="020B0400000000000000" pitchFamily="34" charset="-128"/>
                <a:ea typeface="Yu Gothic Medium" panose="020B0400000000000000" pitchFamily="34" charset="-128"/>
              </a:rPr>
            </a:br>
            <a:r>
              <a:rPr lang="en-AU" sz="1600" dirty="0">
                <a:latin typeface="Yu Gothic Medium" panose="020B0400000000000000" pitchFamily="34" charset="-128"/>
                <a:ea typeface="Yu Gothic Medium" panose="020B0400000000000000" pitchFamily="34" charset="-128"/>
              </a:rPr>
              <a:t>（</a:t>
            </a:r>
            <a:r>
              <a:rPr lang="en-AU" sz="1600" dirty="0" err="1">
                <a:latin typeface="Yu Gothic Medium" panose="020B0400000000000000" pitchFamily="34" charset="-128"/>
                <a:ea typeface="Yu Gothic Medium" panose="020B0400000000000000" pitchFamily="34" charset="-128"/>
              </a:rPr>
              <a:t>マセラシオン</a:t>
            </a:r>
            <a:r>
              <a:rPr lang="en-AU" sz="1600" dirty="0">
                <a:latin typeface="Yu Gothic Medium" panose="020B0400000000000000" pitchFamily="34" charset="-128"/>
                <a:ea typeface="Yu Gothic Medium" panose="020B0400000000000000" pitchFamily="34" charset="-128"/>
              </a:rPr>
              <a:t>・</a:t>
            </a:r>
            <a:br>
              <a:rPr lang="en-AU" sz="1600" dirty="0">
                <a:latin typeface="Yu Gothic Medium" panose="020B0400000000000000" pitchFamily="34" charset="-128"/>
                <a:ea typeface="Yu Gothic Medium" panose="020B0400000000000000" pitchFamily="34" charset="-128"/>
              </a:rPr>
            </a:br>
            <a:r>
              <a:rPr lang="en-AU" sz="1600" dirty="0" err="1">
                <a:latin typeface="Yu Gothic Medium" panose="020B0400000000000000" pitchFamily="34" charset="-128"/>
                <a:ea typeface="Yu Gothic Medium" panose="020B0400000000000000" pitchFamily="34" charset="-128"/>
              </a:rPr>
              <a:t>カルボニック</a:t>
            </a:r>
            <a:r>
              <a:rPr lang="en-AU" sz="1600" dirty="0">
                <a:latin typeface="Yu Gothic Medium" panose="020B0400000000000000" pitchFamily="34" charset="-128"/>
                <a:ea typeface="Yu Gothic Medium" panose="020B0400000000000000" pitchFamily="34" charset="-128"/>
              </a:rPr>
              <a:t>）</a:t>
            </a:r>
          </a:p>
        </p:txBody>
      </p:sp>
      <p:sp>
        <p:nvSpPr>
          <p:cNvPr id="10" name="TextBox 9">
            <a:extLst>
              <a:ext uri="{FF2B5EF4-FFF2-40B4-BE49-F238E27FC236}">
                <a16:creationId xmlns:a16="http://schemas.microsoft.com/office/drawing/2014/main" id="{FD4C0A40-C784-6C98-6DB1-6AB956F004FC}"/>
              </a:ext>
            </a:extLst>
          </p:cNvPr>
          <p:cNvSpPr txBox="1"/>
          <p:nvPr/>
        </p:nvSpPr>
        <p:spPr>
          <a:xfrm>
            <a:off x="3925099" y="5875326"/>
            <a:ext cx="1750536"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長時間の</a:t>
            </a:r>
            <a:br>
              <a:rPr lang="en-AU" sz="1600" dirty="0">
                <a:latin typeface="Yu Gothic Medium" panose="020B0400000000000000" pitchFamily="34" charset="-128"/>
                <a:ea typeface="Yu Gothic Medium" panose="020B0400000000000000" pitchFamily="34" charset="-128"/>
              </a:rPr>
            </a:br>
            <a:r>
              <a:rPr lang="ja-JP" altLang="en-US" sz="1600">
                <a:latin typeface="Yu Gothic Medium" panose="020B0400000000000000" pitchFamily="34" charset="-128"/>
                <a:ea typeface="Yu Gothic Medium" panose="020B0400000000000000" pitchFamily="34" charset="-128"/>
              </a:rPr>
              <a:t>果皮との接触</a:t>
            </a:r>
            <a:endParaRPr lang="en-AU" sz="1600" dirty="0">
              <a:latin typeface="Yu Gothic Medium" panose="020B0400000000000000" pitchFamily="34" charset="-128"/>
              <a:ea typeface="Yu Gothic Medium" panose="020B0400000000000000" pitchFamily="34" charset="-128"/>
            </a:endParaRPr>
          </a:p>
        </p:txBody>
      </p:sp>
      <p:sp>
        <p:nvSpPr>
          <p:cNvPr id="11" name="TextBox 10">
            <a:extLst>
              <a:ext uri="{FF2B5EF4-FFF2-40B4-BE49-F238E27FC236}">
                <a16:creationId xmlns:a16="http://schemas.microsoft.com/office/drawing/2014/main" id="{045564FB-E21A-BF9F-8015-C18A2392E8AD}"/>
              </a:ext>
            </a:extLst>
          </p:cNvPr>
          <p:cNvSpPr txBox="1"/>
          <p:nvPr/>
        </p:nvSpPr>
        <p:spPr>
          <a:xfrm>
            <a:off x="6531637" y="5884559"/>
            <a:ext cx="1844265" cy="523220"/>
          </a:xfrm>
          <a:prstGeom prst="rect">
            <a:avLst/>
          </a:prstGeom>
          <a:noFill/>
        </p:spPr>
        <p:txBody>
          <a:bodyPr wrap="square" rtlCol="0">
            <a:noAutofit/>
          </a:bodyPr>
          <a:lstStyle/>
          <a:p>
            <a:pPr algn="ctr"/>
            <a:r>
              <a:rPr lang="en-AU" sz="1600" dirty="0" err="1">
                <a:latin typeface="Yu Gothic Medium" panose="020B0400000000000000" pitchFamily="34" charset="-128"/>
                <a:ea typeface="Yu Gothic Medium" panose="020B0400000000000000" pitchFamily="34" charset="-128"/>
              </a:rPr>
              <a:t>ステンレス製タンク</a:t>
            </a:r>
            <a:endParaRPr lang="en-AU" sz="1600" dirty="0">
              <a:latin typeface="Yu Gothic Medium" panose="020B0400000000000000" pitchFamily="34" charset="-128"/>
              <a:ea typeface="Yu Gothic Medium" panose="020B0400000000000000" pitchFamily="34" charset="-128"/>
            </a:endParaRPr>
          </a:p>
        </p:txBody>
      </p:sp>
      <p:sp>
        <p:nvSpPr>
          <p:cNvPr id="6" name="Oval 5">
            <a:extLst>
              <a:ext uri="{FF2B5EF4-FFF2-40B4-BE49-F238E27FC236}">
                <a16:creationId xmlns:a16="http://schemas.microsoft.com/office/drawing/2014/main" id="{8F6342A7-A744-5F57-97D2-37CB6554F70B}"/>
              </a:ext>
            </a:extLst>
          </p:cNvPr>
          <p:cNvSpPr/>
          <p:nvPr/>
        </p:nvSpPr>
        <p:spPr>
          <a:xfrm>
            <a:off x="5243592" y="2692432"/>
            <a:ext cx="1260000" cy="126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7" name="TextBox 6">
            <a:extLst>
              <a:ext uri="{FF2B5EF4-FFF2-40B4-BE49-F238E27FC236}">
                <a16:creationId xmlns:a16="http://schemas.microsoft.com/office/drawing/2014/main" id="{24153851-0642-10C9-F7AD-7BB1099D7856}"/>
              </a:ext>
            </a:extLst>
          </p:cNvPr>
          <p:cNvSpPr txBox="1"/>
          <p:nvPr/>
        </p:nvSpPr>
        <p:spPr>
          <a:xfrm>
            <a:off x="5188589" y="3034810"/>
            <a:ext cx="1343048" cy="646331"/>
          </a:xfrm>
          <a:prstGeom prst="rect">
            <a:avLst/>
          </a:prstGeom>
          <a:noFill/>
        </p:spPr>
        <p:txBody>
          <a:bodyPr wrap="square" rtlCol="0">
            <a:spAutoFit/>
          </a:bodyPr>
          <a:lstStyle/>
          <a:p>
            <a:pPr algn="ctr"/>
            <a:r>
              <a:rPr lang="en-US" sz="1200" dirty="0">
                <a:solidFill>
                  <a:schemeClr val="bg1"/>
                </a:solidFill>
                <a:latin typeface="Yu Gothic Medium" panose="020B0400000000000000" pitchFamily="34" charset="-128"/>
                <a:ea typeface="Yu Gothic Medium" panose="020B0400000000000000" pitchFamily="34" charset="-128"/>
              </a:rPr>
              <a:t> </a:t>
            </a:r>
            <a:r>
              <a:rPr lang="ja-JP" altLang="en-US" sz="1200" dirty="0">
                <a:solidFill>
                  <a:schemeClr val="bg1"/>
                </a:solidFill>
                <a:latin typeface="Yu Gothic Medium" panose="020B0400000000000000" pitchFamily="34" charset="-128"/>
                <a:ea typeface="Yu Gothic Medium" panose="020B0400000000000000" pitchFamily="34" charset="-128"/>
              </a:rPr>
              <a:t>マセレーション</a:t>
            </a:r>
            <a:r>
              <a:rPr lang="en-US" sz="1200" dirty="0" err="1">
                <a:solidFill>
                  <a:schemeClr val="bg1"/>
                </a:solidFill>
                <a:latin typeface="Yu Gothic Medium" panose="020B0400000000000000" pitchFamily="34" charset="-128"/>
                <a:ea typeface="Yu Gothic Medium" panose="020B0400000000000000" pitchFamily="34" charset="-128"/>
              </a:rPr>
              <a:t>の時間を</a:t>
            </a:r>
            <a:br>
              <a:rPr lang="en-US" sz="1200" dirty="0">
                <a:solidFill>
                  <a:schemeClr val="bg1"/>
                </a:solidFill>
                <a:latin typeface="Yu Gothic Medium" panose="020B0400000000000000" pitchFamily="34" charset="-128"/>
                <a:ea typeface="Yu Gothic Medium" panose="020B0400000000000000" pitchFamily="34" charset="-128"/>
              </a:rPr>
            </a:br>
            <a:r>
              <a:rPr lang="en-US" sz="1200" dirty="0" err="1">
                <a:solidFill>
                  <a:schemeClr val="bg1"/>
                </a:solidFill>
                <a:latin typeface="Yu Gothic Medium" panose="020B0400000000000000" pitchFamily="34" charset="-128"/>
                <a:ea typeface="Yu Gothic Medium" panose="020B0400000000000000" pitchFamily="34" charset="-128"/>
              </a:rPr>
              <a:t>延長する</a:t>
            </a:r>
            <a:endParaRPr lang="en-US" sz="1200" dirty="0">
              <a:solidFill>
                <a:schemeClr val="bg1"/>
              </a:solidFill>
              <a:latin typeface="Yu Gothic Medium" panose="020B0400000000000000" pitchFamily="34" charset="-128"/>
              <a:ea typeface="Yu Gothic Medium" panose="020B0400000000000000" pitchFamily="34" charset="-128"/>
            </a:endParaRPr>
          </a:p>
        </p:txBody>
      </p:sp>
      <p:pic>
        <p:nvPicPr>
          <p:cNvPr id="4" name="Picture 3">
            <a:extLst>
              <a:ext uri="{FF2B5EF4-FFF2-40B4-BE49-F238E27FC236}">
                <a16:creationId xmlns:a16="http://schemas.microsoft.com/office/drawing/2014/main" id="{1A66FFD0-2549-42FC-26A9-16CB735E037B}"/>
              </a:ext>
            </a:extLst>
          </p:cNvPr>
          <p:cNvPicPr>
            <a:picLocks noChangeAspect="1"/>
          </p:cNvPicPr>
          <p:nvPr/>
        </p:nvPicPr>
        <p:blipFill>
          <a:blip r:embed="rId5"/>
          <a:stretch>
            <a:fillRect/>
          </a:stretch>
        </p:blipFill>
        <p:spPr>
          <a:xfrm>
            <a:off x="1487984" y="2712037"/>
            <a:ext cx="558800" cy="1041400"/>
          </a:xfrm>
          <a:prstGeom prst="rect">
            <a:avLst/>
          </a:prstGeom>
        </p:spPr>
      </p:pic>
      <p:sp>
        <p:nvSpPr>
          <p:cNvPr id="5" name="Oval 4">
            <a:extLst>
              <a:ext uri="{FF2B5EF4-FFF2-40B4-BE49-F238E27FC236}">
                <a16:creationId xmlns:a16="http://schemas.microsoft.com/office/drawing/2014/main" id="{2AA11C49-5C71-E9DD-F9AD-2629BC9B5A64}"/>
              </a:ext>
            </a:extLst>
          </p:cNvPr>
          <p:cNvSpPr/>
          <p:nvPr/>
        </p:nvSpPr>
        <p:spPr>
          <a:xfrm>
            <a:off x="2705443" y="2692432"/>
            <a:ext cx="1260000" cy="126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Neue Haas Grotesk Text Pro" panose="020B0504020202020204" pitchFamily="34" charset="77"/>
            </a:endParaRPr>
          </a:p>
        </p:txBody>
      </p:sp>
      <p:sp>
        <p:nvSpPr>
          <p:cNvPr id="12" name="TextBox 11">
            <a:extLst>
              <a:ext uri="{FF2B5EF4-FFF2-40B4-BE49-F238E27FC236}">
                <a16:creationId xmlns:a16="http://schemas.microsoft.com/office/drawing/2014/main" id="{A4A35050-E553-E6AF-C413-F3384C12FE08}"/>
              </a:ext>
            </a:extLst>
          </p:cNvPr>
          <p:cNvSpPr txBox="1"/>
          <p:nvPr/>
        </p:nvSpPr>
        <p:spPr>
          <a:xfrm>
            <a:off x="2688920" y="2870760"/>
            <a:ext cx="1293045" cy="830997"/>
          </a:xfrm>
          <a:prstGeom prst="rect">
            <a:avLst/>
          </a:prstGeom>
          <a:noFill/>
        </p:spPr>
        <p:txBody>
          <a:bodyPr wrap="square" rtlCol="0">
            <a:spAutoFit/>
          </a:bodyPr>
          <a:lstStyle/>
          <a:p>
            <a:pPr algn="ctr"/>
            <a:r>
              <a:rPr lang="ja-JP" altLang="en-US" sz="1200" dirty="0">
                <a:solidFill>
                  <a:schemeClr val="bg1"/>
                </a:solidFill>
                <a:latin typeface="Yu Gothic Medium" panose="020B0400000000000000" pitchFamily="34" charset="-128"/>
                <a:ea typeface="Yu Gothic Medium" panose="020B0400000000000000" pitchFamily="34" charset="-128"/>
              </a:rPr>
              <a:t>果梗が</a:t>
            </a:r>
            <a:br>
              <a:rPr lang="en-AU" altLang="ja-JP" sz="1200" dirty="0">
                <a:solidFill>
                  <a:schemeClr val="bg1"/>
                </a:solidFill>
                <a:latin typeface="Yu Gothic Medium" panose="020B0400000000000000" pitchFamily="34" charset="-128"/>
                <a:ea typeface="Yu Gothic Medium" panose="020B0400000000000000" pitchFamily="34" charset="-128"/>
              </a:rPr>
            </a:br>
            <a:r>
              <a:rPr lang="ja-JP" altLang="en-US" sz="1200" dirty="0">
                <a:solidFill>
                  <a:schemeClr val="bg1"/>
                </a:solidFill>
                <a:latin typeface="Yu Gothic Medium" panose="020B0400000000000000" pitchFamily="34" charset="-128"/>
                <a:ea typeface="Yu Gothic Medium" panose="020B0400000000000000" pitchFamily="34" charset="-128"/>
              </a:rPr>
              <a:t>ついたままの</a:t>
            </a:r>
            <a:br>
              <a:rPr lang="en-AU" altLang="ja-JP" sz="1200" dirty="0">
                <a:solidFill>
                  <a:schemeClr val="bg1"/>
                </a:solidFill>
                <a:latin typeface="Yu Gothic Medium" panose="020B0400000000000000" pitchFamily="34" charset="-128"/>
                <a:ea typeface="Yu Gothic Medium" panose="020B0400000000000000" pitchFamily="34" charset="-128"/>
              </a:rPr>
            </a:br>
            <a:r>
              <a:rPr lang="ja-JP" altLang="en-US" sz="1200" dirty="0">
                <a:solidFill>
                  <a:schemeClr val="bg1"/>
                </a:solidFill>
                <a:latin typeface="Yu Gothic Medium" panose="020B0400000000000000" pitchFamily="34" charset="-128"/>
                <a:ea typeface="Yu Gothic Medium" panose="020B0400000000000000" pitchFamily="34" charset="-128"/>
              </a:rPr>
              <a:t>ブドウの</a:t>
            </a:r>
            <a:br>
              <a:rPr lang="en-US" altLang="ja-JP" sz="1200" dirty="0">
                <a:solidFill>
                  <a:schemeClr val="bg1"/>
                </a:solidFill>
                <a:latin typeface="Yu Gothic Medium" panose="020B0400000000000000" pitchFamily="34" charset="-128"/>
                <a:ea typeface="Yu Gothic Medium" panose="020B0400000000000000" pitchFamily="34" charset="-128"/>
              </a:rPr>
            </a:br>
            <a:r>
              <a:rPr lang="ja-JP" altLang="en-US" sz="1200" dirty="0">
                <a:solidFill>
                  <a:schemeClr val="bg1"/>
                </a:solidFill>
                <a:latin typeface="Yu Gothic Medium" panose="020B0400000000000000" pitchFamily="34" charset="-128"/>
                <a:ea typeface="Yu Gothic Medium" panose="020B0400000000000000" pitchFamily="34" charset="-128"/>
              </a:rPr>
              <a:t>房丸ごと</a:t>
            </a:r>
            <a:endParaRPr lang="en-US" sz="1200" dirty="0">
              <a:solidFill>
                <a:schemeClr val="bg1"/>
              </a:solidFill>
              <a:latin typeface="Yu Gothic Medium" panose="020B0400000000000000" pitchFamily="34" charset="-128"/>
              <a:ea typeface="Yu Gothic Medium" panose="020B0400000000000000" pitchFamily="34" charset="-128"/>
            </a:endParaRPr>
          </a:p>
        </p:txBody>
      </p:sp>
      <p:sp>
        <p:nvSpPr>
          <p:cNvPr id="19" name="TextBox 18">
            <a:extLst>
              <a:ext uri="{FF2B5EF4-FFF2-40B4-BE49-F238E27FC236}">
                <a16:creationId xmlns:a16="http://schemas.microsoft.com/office/drawing/2014/main" id="{61773704-3F1A-A60D-1B3E-3D31112C1FBC}"/>
              </a:ext>
            </a:extLst>
          </p:cNvPr>
          <p:cNvSpPr txBox="1"/>
          <p:nvPr/>
        </p:nvSpPr>
        <p:spPr>
          <a:xfrm>
            <a:off x="9349652" y="5884559"/>
            <a:ext cx="1844265" cy="523220"/>
          </a:xfrm>
          <a:prstGeom prst="rect">
            <a:avLst/>
          </a:prstGeom>
          <a:noFill/>
        </p:spPr>
        <p:txBody>
          <a:bodyPr wrap="square" rtlCol="0">
            <a:noAutofit/>
          </a:bodyPr>
          <a:lstStyle/>
          <a:p>
            <a:pPr algn="ctr"/>
            <a:r>
              <a:rPr lang="en-US" sz="1600" dirty="0" err="1">
                <a:latin typeface="Yu Gothic Medium" panose="020B0400000000000000" pitchFamily="34" charset="-128"/>
                <a:ea typeface="Yu Gothic Medium" panose="020B0400000000000000" pitchFamily="34" charset="-128"/>
              </a:rPr>
              <a:t>熟成</a:t>
            </a:r>
            <a:endParaRPr lang="en-AU" sz="1600" dirty="0">
              <a:latin typeface="Yu Gothic Medium" panose="020B0400000000000000" pitchFamily="34" charset="-128"/>
              <a:ea typeface="Yu Gothic Medium" panose="020B0400000000000000" pitchFamily="34" charset="-128"/>
            </a:endParaRPr>
          </a:p>
          <a:p>
            <a:pPr algn="ctr"/>
            <a:endParaRPr lang="en-AU" sz="1600" dirty="0">
              <a:latin typeface="Yu Gothic Medium" panose="020B0400000000000000" pitchFamily="34" charset="-128"/>
              <a:ea typeface="Yu Gothic Medium" panose="020B0400000000000000" pitchFamily="34" charset="-128"/>
            </a:endParaRPr>
          </a:p>
        </p:txBody>
      </p:sp>
      <p:sp>
        <p:nvSpPr>
          <p:cNvPr id="3" name="Text Placeholder 4">
            <a:extLst>
              <a:ext uri="{FF2B5EF4-FFF2-40B4-BE49-F238E27FC236}">
                <a16:creationId xmlns:a16="http://schemas.microsoft.com/office/drawing/2014/main" id="{D9019BDF-01C2-7DE2-07A6-87C705B8BE52}"/>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4000" b="1" dirty="0">
                <a:solidFill>
                  <a:schemeClr val="accent5"/>
                </a:solidFill>
                <a:latin typeface="Yu Gothic Medium" panose="020B0400000000000000" pitchFamily="34" charset="-128"/>
                <a:ea typeface="Yu Gothic Medium" panose="020B0400000000000000" pitchFamily="34" charset="-128"/>
              </a:rPr>
              <a:t>醸造</a:t>
            </a:r>
            <a:endParaRPr lang="en-AU" altLang="ja-JP" sz="4000" b="1" dirty="0">
              <a:solidFill>
                <a:schemeClr val="accent5"/>
              </a:solidFill>
              <a:latin typeface="Yu Gothic Medium" panose="020B0400000000000000" pitchFamily="34" charset="-128"/>
              <a:ea typeface="Yu Gothic Medium" panose="020B0400000000000000" pitchFamily="34" charset="-128"/>
            </a:endParaRP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グルナッシュに影響を与える</a:t>
            </a:r>
          </a:p>
          <a:p>
            <a:pPr marL="0" indent="0">
              <a:lnSpc>
                <a:spcPct val="82000"/>
              </a:lnSpc>
              <a:buNone/>
            </a:pPr>
            <a:r>
              <a:rPr lang="ja-JP" altLang="en-US" sz="5440" dirty="0">
                <a:solidFill>
                  <a:schemeClr val="accent1"/>
                </a:solidFill>
                <a:latin typeface="Yu Gothic Medium" panose="020B0400000000000000" pitchFamily="34" charset="-128"/>
                <a:ea typeface="Yu Gothic Medium" panose="020B0400000000000000" pitchFamily="34" charset="-128"/>
              </a:rPr>
              <a:t>醸造技術</a:t>
            </a:r>
            <a:endParaRPr lang="en-US" sz="5440" dirty="0">
              <a:solidFill>
                <a:schemeClr val="accent1"/>
              </a:solidFill>
              <a:latin typeface="Yu Gothic Medium" panose="020B0400000000000000" pitchFamily="34" charset="-128"/>
              <a:ea typeface="Yu Gothic Medium" panose="020B0400000000000000" pitchFamily="34" charset="-128"/>
            </a:endParaRPr>
          </a:p>
        </p:txBody>
      </p:sp>
      <p:pic>
        <p:nvPicPr>
          <p:cNvPr id="14" name="Picture 13">
            <a:extLst>
              <a:ext uri="{FF2B5EF4-FFF2-40B4-BE49-F238E27FC236}">
                <a16:creationId xmlns:a16="http://schemas.microsoft.com/office/drawing/2014/main" id="{26B6C065-67F4-6268-BE38-5F13E2FE2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8371" y="3218072"/>
            <a:ext cx="1317749" cy="2174746"/>
          </a:xfrm>
          <a:prstGeom prst="rect">
            <a:avLst/>
          </a:prstGeom>
        </p:spPr>
      </p:pic>
      <p:pic>
        <p:nvPicPr>
          <p:cNvPr id="15" name="Picture 14">
            <a:extLst>
              <a:ext uri="{FF2B5EF4-FFF2-40B4-BE49-F238E27FC236}">
                <a16:creationId xmlns:a16="http://schemas.microsoft.com/office/drawing/2014/main" id="{04FFFECE-B654-95EE-A1D8-A03506C5EF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44889" y="3795990"/>
            <a:ext cx="1857625" cy="1892510"/>
          </a:xfrm>
          <a:prstGeom prst="rect">
            <a:avLst/>
          </a:prstGeom>
        </p:spPr>
      </p:pic>
    </p:spTree>
    <p:extLst>
      <p:ext uri="{BB962C8B-B14F-4D97-AF65-F5344CB8AC3E}">
        <p14:creationId xmlns:p14="http://schemas.microsoft.com/office/powerpoint/2010/main" val="363899111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ACE118-C65C-29CD-D307-CFDDDA77CA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11269" y="2733911"/>
            <a:ext cx="668327" cy="2624406"/>
          </a:xfrm>
          <a:prstGeom prst="rect">
            <a:avLst/>
          </a:prstGeom>
        </p:spPr>
      </p:pic>
      <p:pic>
        <p:nvPicPr>
          <p:cNvPr id="2" name="Picture 1">
            <a:extLst>
              <a:ext uri="{FF2B5EF4-FFF2-40B4-BE49-F238E27FC236}">
                <a16:creationId xmlns:a16="http://schemas.microsoft.com/office/drawing/2014/main" id="{20B19294-3F86-C0C0-C08B-CEAA736FA3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26473" y="2008288"/>
            <a:ext cx="809135" cy="3350029"/>
          </a:xfrm>
          <a:prstGeom prst="rect">
            <a:avLst/>
          </a:prstGeom>
        </p:spPr>
      </p:pic>
      <p:pic>
        <p:nvPicPr>
          <p:cNvPr id="5" name="Picture Placeholder 8">
            <a:extLst>
              <a:ext uri="{FF2B5EF4-FFF2-40B4-BE49-F238E27FC236}">
                <a16:creationId xmlns:a16="http://schemas.microsoft.com/office/drawing/2014/main" id="{2D8C75B1-B6C7-7C18-030C-DB7BD89E650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839908" y="1724856"/>
            <a:ext cx="1270924" cy="3847526"/>
          </a:xfrm>
          <a:prstGeom prst="rect">
            <a:avLst/>
          </a:prstGeom>
        </p:spPr>
      </p:pic>
      <p:pic>
        <p:nvPicPr>
          <p:cNvPr id="4" name="Picture Placeholder 8">
            <a:extLst>
              <a:ext uri="{FF2B5EF4-FFF2-40B4-BE49-F238E27FC236}">
                <a16:creationId xmlns:a16="http://schemas.microsoft.com/office/drawing/2014/main" id="{39B747EB-E31F-2D9F-8FA1-925CC0E8D3C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434692" y="1952546"/>
            <a:ext cx="1270924" cy="3392145"/>
          </a:xfrm>
          <a:prstGeom prst="rect">
            <a:avLst/>
          </a:prstGeom>
        </p:spPr>
      </p:pic>
      <p:sp>
        <p:nvSpPr>
          <p:cNvPr id="10" name="TextBox 9">
            <a:extLst>
              <a:ext uri="{FF2B5EF4-FFF2-40B4-BE49-F238E27FC236}">
                <a16:creationId xmlns:a16="http://schemas.microsoft.com/office/drawing/2014/main" id="{8C0EE2A0-7F59-C590-4D0E-B9C490164825}"/>
              </a:ext>
            </a:extLst>
          </p:cNvPr>
          <p:cNvSpPr txBox="1"/>
          <p:nvPr/>
        </p:nvSpPr>
        <p:spPr>
          <a:xfrm>
            <a:off x="516048" y="542225"/>
            <a:ext cx="9221368" cy="1204176"/>
          </a:xfrm>
          <a:prstGeom prst="rect">
            <a:avLst/>
          </a:prstGeom>
          <a:noFill/>
        </p:spPr>
        <p:txBody>
          <a:bodyPr wrap="square">
            <a:spAutoFit/>
          </a:bodyPr>
          <a:lstStyle/>
          <a:p>
            <a:pPr>
              <a:lnSpc>
                <a:spcPct val="82000"/>
              </a:lnSpc>
            </a:pPr>
            <a:r>
              <a:rPr lang="en-AU" altLang="ja-JP" sz="3200" dirty="0">
                <a:solidFill>
                  <a:srgbClr val="601329"/>
                </a:solidFill>
                <a:latin typeface="Neue Haas Grotesk Text Pro" panose="020B0504020202020204" pitchFamily="34" charset="77"/>
                <a:ea typeface="Yu Gothic Medium" panose="020B0400000000000000" pitchFamily="34" charset="-128"/>
              </a:rPr>
              <a:t>GRENACHE</a:t>
            </a:r>
            <a:br>
              <a:rPr lang="en-US" sz="5440" dirty="0">
                <a:solidFill>
                  <a:srgbClr val="B2D8BE"/>
                </a:solidFill>
                <a:latin typeface="Yu Gothic Medium" panose="020B0400000000000000" pitchFamily="34" charset="-128"/>
                <a:ea typeface="Yu Gothic Medium" panose="020B0400000000000000" pitchFamily="34" charset="-128"/>
              </a:rPr>
            </a:br>
            <a:r>
              <a:rPr lang="ja-JP" altLang="en-US" sz="5440" dirty="0">
                <a:solidFill>
                  <a:srgbClr val="B2D8BE"/>
                </a:solidFill>
                <a:latin typeface="Yu Gothic Medium" panose="020B0400000000000000" pitchFamily="34" charset="-128"/>
                <a:ea typeface="Yu Gothic Medium" panose="020B0400000000000000" pitchFamily="34" charset="-128"/>
              </a:rPr>
              <a:t>とブレンド</a:t>
            </a:r>
            <a:endParaRPr lang="en-US" sz="5440" dirty="0">
              <a:solidFill>
                <a:srgbClr val="B2D8BE"/>
              </a:solidFill>
              <a:latin typeface="Yu Gothic Medium" panose="020B0400000000000000" pitchFamily="34" charset="-128"/>
              <a:ea typeface="Yu Gothic Medium" panose="020B0400000000000000" pitchFamily="34" charset="-128"/>
            </a:endParaRP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1666434" y="4030737"/>
            <a:ext cx="1816909"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GRENACHE</a:t>
            </a:r>
          </a:p>
        </p:txBody>
      </p:sp>
      <p:sp>
        <p:nvSpPr>
          <p:cNvPr id="19" name="TextBox 18">
            <a:extLst>
              <a:ext uri="{FF2B5EF4-FFF2-40B4-BE49-F238E27FC236}">
                <a16:creationId xmlns:a16="http://schemas.microsoft.com/office/drawing/2014/main" id="{D1A8A0A2-2C26-976D-AF4E-0E4CCEC9774D}"/>
              </a:ext>
            </a:extLst>
          </p:cNvPr>
          <p:cNvSpPr txBox="1"/>
          <p:nvPr/>
        </p:nvSpPr>
        <p:spPr>
          <a:xfrm rot="16200000">
            <a:off x="4345613" y="4218432"/>
            <a:ext cx="1441517" cy="371255"/>
          </a:xfrm>
          <a:prstGeom prst="rect">
            <a:avLst/>
          </a:prstGeom>
          <a:noFill/>
        </p:spPr>
        <p:txBody>
          <a:bodyPr wrap="square" rtlCol="0">
            <a:spAutoFit/>
          </a:bodyPr>
          <a:lstStyle/>
          <a:p>
            <a:pPr algn="ctr">
              <a:lnSpc>
                <a:spcPct val="82000"/>
              </a:lnSpc>
            </a:pPr>
            <a:r>
              <a:rPr lang="en-US" sz="2200" b="1" dirty="0">
                <a:solidFill>
                  <a:schemeClr val="bg1"/>
                </a:solidFill>
                <a:latin typeface="Neue Haas Grotesk Text Pro" panose="020B0504020202020204" pitchFamily="34" charset="77"/>
              </a:rPr>
              <a:t>BLEND</a:t>
            </a:r>
          </a:p>
        </p:txBody>
      </p:sp>
      <p:sp>
        <p:nvSpPr>
          <p:cNvPr id="20" name="TextBox 19">
            <a:extLst>
              <a:ext uri="{FF2B5EF4-FFF2-40B4-BE49-F238E27FC236}">
                <a16:creationId xmlns:a16="http://schemas.microsoft.com/office/drawing/2014/main" id="{D912074E-0F09-7AA3-FACC-5624B6DB03E4}"/>
              </a:ext>
            </a:extLst>
          </p:cNvPr>
          <p:cNvSpPr txBox="1"/>
          <p:nvPr/>
        </p:nvSpPr>
        <p:spPr>
          <a:xfrm rot="16200000">
            <a:off x="7139466" y="3965753"/>
            <a:ext cx="995785"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ROSÉ</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9021373" y="4178447"/>
            <a:ext cx="1725409"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FORTIFIED</a:t>
            </a:r>
          </a:p>
        </p:txBody>
      </p:sp>
      <p:sp>
        <p:nvSpPr>
          <p:cNvPr id="28" name="TextBox 27">
            <a:extLst>
              <a:ext uri="{FF2B5EF4-FFF2-40B4-BE49-F238E27FC236}">
                <a16:creationId xmlns:a16="http://schemas.microsoft.com/office/drawing/2014/main" id="{1617841B-B60D-26ED-EA55-F06AC49BAAE1}"/>
              </a:ext>
            </a:extLst>
          </p:cNvPr>
          <p:cNvSpPr txBox="1"/>
          <p:nvPr/>
        </p:nvSpPr>
        <p:spPr>
          <a:xfrm>
            <a:off x="1596054" y="5572382"/>
            <a:ext cx="1828486" cy="523220"/>
          </a:xfrm>
          <a:prstGeom prst="rect">
            <a:avLst/>
          </a:prstGeom>
          <a:noFill/>
        </p:spPr>
        <p:txBody>
          <a:bodyPr wrap="square" rtlCol="0">
            <a:noAutofit/>
          </a:bodyPr>
          <a:lstStyle/>
          <a:p>
            <a:pPr algn="ctr"/>
            <a:r>
              <a:rPr lang="ja-JP" altLang="en-US" sz="1400" b="1">
                <a:latin typeface="Yu Gothic" panose="020B0400000000000000" pitchFamily="34" charset="-128"/>
                <a:ea typeface="Yu Gothic" panose="020B0400000000000000" pitchFamily="34" charset="-128"/>
              </a:rPr>
              <a:t>単一品種のワイン</a:t>
            </a:r>
            <a:br>
              <a:rPr lang="ja-JP" altLang="en-US" sz="1400" b="1">
                <a:latin typeface="Yu Gothic" panose="020B0400000000000000" pitchFamily="34" charset="-128"/>
                <a:ea typeface="Yu Gothic" panose="020B0400000000000000" pitchFamily="34" charset="-128"/>
              </a:rPr>
            </a:br>
            <a:r>
              <a:rPr lang="ja-JP" altLang="en-US" sz="1400" b="1">
                <a:latin typeface="Yu Gothic" panose="020B0400000000000000" pitchFamily="34" charset="-128"/>
                <a:ea typeface="Yu Gothic" panose="020B0400000000000000" pitchFamily="34" charset="-128"/>
              </a:rPr>
              <a:t>として</a:t>
            </a:r>
            <a:endParaRPr lang="en-AU" sz="1400" b="1" dirty="0">
              <a:latin typeface="Yu Gothic" panose="020B0400000000000000" pitchFamily="34" charset="-128"/>
              <a:ea typeface="Yu Gothic" panose="020B0400000000000000" pitchFamily="34" charset="-128"/>
            </a:endParaRPr>
          </a:p>
        </p:txBody>
      </p:sp>
      <p:sp>
        <p:nvSpPr>
          <p:cNvPr id="29" name="TextBox 28">
            <a:extLst>
              <a:ext uri="{FF2B5EF4-FFF2-40B4-BE49-F238E27FC236}">
                <a16:creationId xmlns:a16="http://schemas.microsoft.com/office/drawing/2014/main" id="{614BD59D-24BC-E156-4BD7-0DA8F13A109D}"/>
              </a:ext>
            </a:extLst>
          </p:cNvPr>
          <p:cNvSpPr txBox="1"/>
          <p:nvPr/>
        </p:nvSpPr>
        <p:spPr>
          <a:xfrm>
            <a:off x="3691710" y="5572382"/>
            <a:ext cx="2818753" cy="523220"/>
          </a:xfrm>
          <a:prstGeom prst="rect">
            <a:avLst/>
          </a:prstGeom>
          <a:noFill/>
        </p:spPr>
        <p:txBody>
          <a:bodyPr wrap="square" rtlCol="0">
            <a:noAutofit/>
          </a:bodyPr>
          <a:lstStyle/>
          <a:p>
            <a:pPr algn="ctr"/>
            <a:r>
              <a:rPr lang="ja-JP" altLang="en-US" sz="1400" b="1">
                <a:latin typeface="Yu Gothic" panose="020B0400000000000000" pitchFamily="34" charset="-128"/>
                <a:ea typeface="Yu Gothic" panose="020B0400000000000000" pitchFamily="34" charset="-128"/>
              </a:rPr>
              <a:t>ブレンドワイン、</a:t>
            </a:r>
            <a:endParaRPr lang="en-AU" sz="1400" b="1" dirty="0">
              <a:latin typeface="Yu Gothic" panose="020B0400000000000000" pitchFamily="34" charset="-128"/>
              <a:ea typeface="Yu Gothic" panose="020B0400000000000000" pitchFamily="34" charset="-128"/>
            </a:endParaRPr>
          </a:p>
          <a:p>
            <a:pPr algn="ctr"/>
            <a:r>
              <a:rPr lang="ja-JP" altLang="en-US" sz="1400">
                <a:latin typeface="Yu Gothic Medium" panose="020B0400000000000000" pitchFamily="34" charset="-128"/>
                <a:ea typeface="Yu Gothic Medium" panose="020B0400000000000000" pitchFamily="34" charset="-128"/>
              </a:rPr>
              <a:t>特にシラーズ、マタロ</a:t>
            </a:r>
            <a:br>
              <a:rPr lang="ja-JP" altLang="en-US" sz="1400">
                <a:latin typeface="Yu Gothic Medium" panose="020B0400000000000000" pitchFamily="34" charset="-128"/>
                <a:ea typeface="Yu Gothic Medium" panose="020B0400000000000000" pitchFamily="34" charset="-128"/>
              </a:rPr>
            </a:br>
            <a:r>
              <a:rPr lang="en-US" altLang="ja-JP" sz="1400" dirty="0">
                <a:latin typeface="Yu Gothic Medium" panose="020B0400000000000000" pitchFamily="34" charset="-128"/>
                <a:ea typeface="Yu Gothic Medium" panose="020B0400000000000000" pitchFamily="34" charset="-128"/>
              </a:rPr>
              <a:t>(</a:t>
            </a:r>
            <a:r>
              <a:rPr lang="ja-JP" altLang="en-US" sz="1400">
                <a:latin typeface="Yu Gothic Medium" panose="020B0400000000000000" pitchFamily="34" charset="-128"/>
                <a:ea typeface="Yu Gothic Medium" panose="020B0400000000000000" pitchFamily="34" charset="-128"/>
              </a:rPr>
              <a:t>ムールヴェードル</a:t>
            </a:r>
            <a:r>
              <a:rPr lang="en-US" altLang="ja-JP" sz="1400" dirty="0">
                <a:latin typeface="Yu Gothic Medium" panose="020B0400000000000000" pitchFamily="34" charset="-128"/>
                <a:ea typeface="Yu Gothic Medium" panose="020B0400000000000000" pitchFamily="34" charset="-128"/>
              </a:rPr>
              <a:t>) </a:t>
            </a:r>
            <a:r>
              <a:rPr lang="ja-JP" altLang="en-US" sz="1400">
                <a:latin typeface="Yu Gothic Medium" panose="020B0400000000000000" pitchFamily="34" charset="-128"/>
                <a:ea typeface="Yu Gothic Medium" panose="020B0400000000000000" pitchFamily="34" charset="-128"/>
              </a:rPr>
              <a:t>と共に</a:t>
            </a:r>
            <a:r>
              <a:rPr lang="en-AU" sz="1400" dirty="0">
                <a:latin typeface="Yu Gothic Medium" panose="020B0400000000000000" pitchFamily="34" charset="-128"/>
                <a:ea typeface="Yu Gothic Medium" panose="020B0400000000000000" pitchFamily="34" charset="-128"/>
              </a:rPr>
              <a:t>GSM</a:t>
            </a:r>
            <a:r>
              <a:rPr lang="ja-JP" altLang="en-US" sz="1400">
                <a:latin typeface="Yu Gothic Medium" panose="020B0400000000000000" pitchFamily="34" charset="-128"/>
                <a:ea typeface="Yu Gothic Medium" panose="020B0400000000000000" pitchFamily="34" charset="-128"/>
              </a:rPr>
              <a:t>ブレンドとして</a:t>
            </a:r>
            <a:endParaRPr lang="en-AU" sz="1400" dirty="0">
              <a:latin typeface="Yu Gothic Medium" panose="020B0400000000000000" pitchFamily="34" charset="-128"/>
              <a:ea typeface="Yu Gothic Medium" panose="020B0400000000000000" pitchFamily="34" charset="-128"/>
            </a:endParaRPr>
          </a:p>
        </p:txBody>
      </p:sp>
      <p:sp>
        <p:nvSpPr>
          <p:cNvPr id="30" name="TextBox 29">
            <a:extLst>
              <a:ext uri="{FF2B5EF4-FFF2-40B4-BE49-F238E27FC236}">
                <a16:creationId xmlns:a16="http://schemas.microsoft.com/office/drawing/2014/main" id="{1D9A64CF-2A0D-5430-4DF6-4F6667A60624}"/>
              </a:ext>
            </a:extLst>
          </p:cNvPr>
          <p:cNvSpPr txBox="1"/>
          <p:nvPr/>
        </p:nvSpPr>
        <p:spPr>
          <a:xfrm>
            <a:off x="6701651" y="5572382"/>
            <a:ext cx="2027664" cy="523220"/>
          </a:xfrm>
          <a:prstGeom prst="rect">
            <a:avLst/>
          </a:prstGeom>
          <a:noFill/>
        </p:spPr>
        <p:txBody>
          <a:bodyPr wrap="square" rtlCol="0">
            <a:noAutofit/>
          </a:bodyPr>
          <a:lstStyle/>
          <a:p>
            <a:pPr algn="ctr"/>
            <a:r>
              <a:rPr lang="en-AU" sz="1400" b="1" dirty="0" err="1">
                <a:latin typeface="Yu Gothic" panose="020B0400000000000000" pitchFamily="34" charset="-128"/>
                <a:ea typeface="Yu Gothic" panose="020B0400000000000000" pitchFamily="34" charset="-128"/>
              </a:rPr>
              <a:t>ロゼ</a:t>
            </a:r>
            <a:endParaRPr lang="en-AU" sz="1400" b="1" dirty="0">
              <a:latin typeface="Yu Gothic" panose="020B0400000000000000" pitchFamily="34" charset="-128"/>
              <a:ea typeface="Yu Gothic" panose="020B0400000000000000" pitchFamily="34" charset="-128"/>
            </a:endParaRPr>
          </a:p>
          <a:p>
            <a:pPr algn="ctr"/>
            <a:endParaRPr lang="en-AU" sz="1400" b="1" dirty="0">
              <a:latin typeface="Yu Gothic" panose="020B0400000000000000" pitchFamily="34" charset="-128"/>
              <a:ea typeface="Yu Gothic" panose="020B0400000000000000" pitchFamily="34" charset="-128"/>
            </a:endParaRPr>
          </a:p>
        </p:txBody>
      </p:sp>
      <p:sp>
        <p:nvSpPr>
          <p:cNvPr id="31" name="TextBox 30">
            <a:extLst>
              <a:ext uri="{FF2B5EF4-FFF2-40B4-BE49-F238E27FC236}">
                <a16:creationId xmlns:a16="http://schemas.microsoft.com/office/drawing/2014/main" id="{1070711A-F28E-9F69-1895-27072633F4C1}"/>
              </a:ext>
            </a:extLst>
          </p:cNvPr>
          <p:cNvSpPr txBox="1"/>
          <p:nvPr/>
        </p:nvSpPr>
        <p:spPr>
          <a:xfrm>
            <a:off x="9065334" y="5576263"/>
            <a:ext cx="1648680" cy="523220"/>
          </a:xfrm>
          <a:prstGeom prst="rect">
            <a:avLst/>
          </a:prstGeom>
          <a:noFill/>
        </p:spPr>
        <p:txBody>
          <a:bodyPr wrap="square" rtlCol="0">
            <a:noAutofit/>
          </a:bodyPr>
          <a:lstStyle/>
          <a:p>
            <a:pPr algn="ctr"/>
            <a:r>
              <a:rPr lang="ja-JP" altLang="en-US" sz="1400" b="1">
                <a:latin typeface="Yu Gothic" panose="020B0400000000000000" pitchFamily="34" charset="-128"/>
                <a:ea typeface="Yu Gothic" panose="020B0400000000000000" pitchFamily="34" charset="-128"/>
              </a:rPr>
              <a:t>酒精強化、</a:t>
            </a:r>
            <a:r>
              <a:rPr lang="ja-JP" altLang="en-US" sz="1400">
                <a:latin typeface="Yu Gothic Medium" panose="020B0400000000000000" pitchFamily="34" charset="-128"/>
                <a:ea typeface="Yu Gothic Medium" panose="020B0400000000000000" pitchFamily="34" charset="-128"/>
              </a:rPr>
              <a:t> 特に</a:t>
            </a:r>
            <a:br>
              <a:rPr lang="ja-JP" altLang="en-US" sz="1400">
                <a:latin typeface="Yu Gothic Medium" panose="020B0400000000000000" pitchFamily="34" charset="-128"/>
                <a:ea typeface="Yu Gothic Medium" panose="020B0400000000000000" pitchFamily="34" charset="-128"/>
              </a:rPr>
            </a:br>
            <a:r>
              <a:rPr lang="ja-JP" altLang="en-US" sz="1400">
                <a:latin typeface="Yu Gothic Medium" panose="020B0400000000000000" pitchFamily="34" charset="-128"/>
                <a:ea typeface="Yu Gothic Medium" panose="020B0400000000000000" pitchFamily="34" charset="-128"/>
              </a:rPr>
              <a:t>トウニースタイルのものに</a:t>
            </a:r>
            <a:endParaRPr lang="en-AU" sz="14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85917851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88F54913-2210-3564-CA2F-6D846A4820A2}"/>
              </a:ext>
            </a:extLst>
          </p:cNvPr>
          <p:cNvCxnSpPr>
            <a:cxnSpLocks/>
          </p:cNvCxnSpPr>
          <p:nvPr/>
        </p:nvCxnSpPr>
        <p:spPr>
          <a:xfrm>
            <a:off x="6858000" y="5126569"/>
            <a:ext cx="231582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8" name="Picture Placeholder 8">
            <a:extLst>
              <a:ext uri="{FF2B5EF4-FFF2-40B4-BE49-F238E27FC236}">
                <a16:creationId xmlns:a16="http://schemas.microsoft.com/office/drawing/2014/main" id="{861BEEDC-AAF0-D0FF-D62B-942D2C15701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350452" y="584199"/>
            <a:ext cx="2306769" cy="6156857"/>
          </a:xfrm>
          <a:prstGeom prst="rect">
            <a:avLst/>
          </a:prstGeom>
        </p:spPr>
      </p:pic>
      <p:cxnSp>
        <p:nvCxnSpPr>
          <p:cNvPr id="7" name="Straight Connector 6">
            <a:extLst>
              <a:ext uri="{FF2B5EF4-FFF2-40B4-BE49-F238E27FC236}">
                <a16:creationId xmlns:a16="http://schemas.microsoft.com/office/drawing/2014/main" id="{E88FAD44-DE6F-8604-D0D5-0262FF9E99B6}"/>
              </a:ext>
            </a:extLst>
          </p:cNvPr>
          <p:cNvCxnSpPr>
            <a:cxnSpLocks/>
            <a:stCxn id="19" idx="4"/>
          </p:cNvCxnSpPr>
          <p:nvPr/>
        </p:nvCxnSpPr>
        <p:spPr>
          <a:xfrm>
            <a:off x="4284275" y="4093381"/>
            <a:ext cx="0" cy="109653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D291017A-AAC1-2366-20F9-8813A1A9D3D5}"/>
              </a:ext>
            </a:extLst>
          </p:cNvPr>
          <p:cNvSpPr/>
          <p:nvPr/>
        </p:nvSpPr>
        <p:spPr>
          <a:xfrm>
            <a:off x="3524406" y="2573644"/>
            <a:ext cx="1519737" cy="151973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4" name="TextBox 3">
            <a:extLst>
              <a:ext uri="{FF2B5EF4-FFF2-40B4-BE49-F238E27FC236}">
                <a16:creationId xmlns:a16="http://schemas.microsoft.com/office/drawing/2014/main" id="{6A53CAD1-41AE-603C-A2AC-6F78511DB248}"/>
              </a:ext>
            </a:extLst>
          </p:cNvPr>
          <p:cNvSpPr txBox="1"/>
          <p:nvPr/>
        </p:nvSpPr>
        <p:spPr>
          <a:xfrm>
            <a:off x="501248" y="541230"/>
            <a:ext cx="5541444" cy="1276953"/>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ea typeface="Yu Gothic Medium" panose="020B0400000000000000" pitchFamily="34" charset="-128"/>
              </a:rPr>
              <a:t>GSM</a:t>
            </a:r>
            <a:br>
              <a:rPr lang="en-US" sz="6000" dirty="0">
                <a:solidFill>
                  <a:srgbClr val="B2D8BE"/>
                </a:solidFill>
                <a:latin typeface="Yu Gothic Medium" panose="020B0400000000000000" pitchFamily="34" charset="-128"/>
                <a:ea typeface="Yu Gothic Medium" panose="020B0400000000000000" pitchFamily="34" charset="-128"/>
              </a:rPr>
            </a:br>
            <a:r>
              <a:rPr lang="en-US" sz="6000" kern="0" spc="600" dirty="0" err="1">
                <a:solidFill>
                  <a:schemeClr val="accent1"/>
                </a:solidFill>
                <a:latin typeface="Yu Gothic Medium" panose="020B0400000000000000" pitchFamily="34" charset="-128"/>
                <a:ea typeface="Yu Gothic Medium" panose="020B0400000000000000" pitchFamily="34" charset="-128"/>
              </a:rPr>
              <a:t>ブレンド</a:t>
            </a:r>
            <a:endParaRPr lang="en-US" sz="5440" dirty="0">
              <a:solidFill>
                <a:schemeClr val="bg2"/>
              </a:solidFill>
              <a:latin typeface="Yu Gothic Medium" panose="020B0400000000000000" pitchFamily="34" charset="-128"/>
              <a:ea typeface="Yu Gothic Medium" panose="020B0400000000000000" pitchFamily="34" charset="-128"/>
            </a:endParaRPr>
          </a:p>
        </p:txBody>
      </p:sp>
      <p:sp>
        <p:nvSpPr>
          <p:cNvPr id="5" name="object 10">
            <a:extLst>
              <a:ext uri="{FF2B5EF4-FFF2-40B4-BE49-F238E27FC236}">
                <a16:creationId xmlns:a16="http://schemas.microsoft.com/office/drawing/2014/main" id="{C478B2E1-CB5C-E487-2C8E-7DC92B488748}"/>
              </a:ext>
            </a:extLst>
          </p:cNvPr>
          <p:cNvSpPr txBox="1"/>
          <p:nvPr/>
        </p:nvSpPr>
        <p:spPr>
          <a:xfrm rot="16200000">
            <a:off x="4490357" y="4401054"/>
            <a:ext cx="4238709"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GSM BLEND</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45B36133-D5C5-73B1-B342-7D280EE6D013}"/>
              </a:ext>
            </a:extLst>
          </p:cNvPr>
          <p:cNvCxnSpPr>
            <a:cxnSpLocks/>
          </p:cNvCxnSpPr>
          <p:nvPr/>
        </p:nvCxnSpPr>
        <p:spPr>
          <a:xfrm>
            <a:off x="2901142" y="5189914"/>
            <a:ext cx="276323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3580AC0-5E35-0E3A-5678-425F6FD9D979}"/>
              </a:ext>
            </a:extLst>
          </p:cNvPr>
          <p:cNvCxnSpPr>
            <a:cxnSpLocks/>
            <a:endCxn id="25" idx="1"/>
          </p:cNvCxnSpPr>
          <p:nvPr/>
        </p:nvCxnSpPr>
        <p:spPr>
          <a:xfrm>
            <a:off x="6774873" y="2025921"/>
            <a:ext cx="231582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ABA9686-50D3-151C-B878-1FBBFD68975E}"/>
              </a:ext>
            </a:extLst>
          </p:cNvPr>
          <p:cNvCxnSpPr>
            <a:cxnSpLocks/>
          </p:cNvCxnSpPr>
          <p:nvPr/>
        </p:nvCxnSpPr>
        <p:spPr>
          <a:xfrm>
            <a:off x="10667674" y="1331358"/>
            <a:ext cx="0" cy="525286"/>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E4F53E07-E74D-3010-B860-088C14C85BD0}"/>
              </a:ext>
            </a:extLst>
          </p:cNvPr>
          <p:cNvSpPr txBox="1"/>
          <p:nvPr/>
        </p:nvSpPr>
        <p:spPr>
          <a:xfrm>
            <a:off x="3260362" y="3036308"/>
            <a:ext cx="2114329" cy="584775"/>
          </a:xfrm>
          <a:prstGeom prst="rect">
            <a:avLst/>
          </a:prstGeom>
          <a:noFill/>
        </p:spPr>
        <p:txBody>
          <a:bodyPr wrap="square" anchor="b">
            <a:spAutoFit/>
          </a:bodyPr>
          <a:lstStyle/>
          <a:p>
            <a:pPr algn="ctr">
              <a:spcBef>
                <a:spcPts val="217"/>
              </a:spcBef>
              <a:spcAft>
                <a:spcPts val="315"/>
              </a:spcAft>
            </a:pPr>
            <a:r>
              <a:rPr lang="ja-JP" altLang="en-US" sz="1600" b="1">
                <a:effectLst/>
                <a:latin typeface="Yu Gothic" panose="020B0400000000000000" pitchFamily="34" charset="-128"/>
                <a:ea typeface="Yu Gothic" panose="020B0400000000000000" pitchFamily="34" charset="-128"/>
              </a:rPr>
              <a:t>アルコール</a:t>
            </a:r>
            <a:br>
              <a:rPr lang="ja-JP" altLang="en-US" sz="1600" b="1">
                <a:effectLst/>
                <a:latin typeface="Yu Gothic" panose="020B0400000000000000" pitchFamily="34" charset="-128"/>
                <a:ea typeface="Yu Gothic" panose="020B0400000000000000" pitchFamily="34" charset="-128"/>
              </a:rPr>
            </a:br>
            <a:r>
              <a:rPr lang="ja-JP" altLang="en-US" sz="1600" b="1">
                <a:effectLst/>
                <a:latin typeface="Yu Gothic" panose="020B0400000000000000" pitchFamily="34" charset="-128"/>
                <a:ea typeface="Yu Gothic" panose="020B0400000000000000" pitchFamily="34" charset="-128"/>
              </a:rPr>
              <a:t>度数が上がる</a:t>
            </a:r>
            <a:endParaRPr lang="en-AU" sz="1600" b="1" dirty="0">
              <a:effectLst/>
              <a:latin typeface="Yu Gothic" panose="020B0400000000000000" pitchFamily="34" charset="-128"/>
              <a:ea typeface="Yu Gothic" panose="020B0400000000000000" pitchFamily="34" charset="-128"/>
            </a:endParaRPr>
          </a:p>
        </p:txBody>
      </p:sp>
      <p:sp>
        <p:nvSpPr>
          <p:cNvPr id="9" name="TextBox 8">
            <a:extLst>
              <a:ext uri="{FF2B5EF4-FFF2-40B4-BE49-F238E27FC236}">
                <a16:creationId xmlns:a16="http://schemas.microsoft.com/office/drawing/2014/main" id="{8626A466-7461-CC25-BFD8-7B388EA4565A}"/>
              </a:ext>
            </a:extLst>
          </p:cNvPr>
          <p:cNvSpPr txBox="1"/>
          <p:nvPr/>
        </p:nvSpPr>
        <p:spPr>
          <a:xfrm>
            <a:off x="1584305" y="5030345"/>
            <a:ext cx="1415499" cy="338554"/>
          </a:xfrm>
          <a:prstGeom prst="rect">
            <a:avLst/>
          </a:prstGeom>
          <a:noFill/>
        </p:spPr>
        <p:txBody>
          <a:bodyPr wrap="square" anchor="b">
            <a:spAutoFit/>
          </a:bodyPr>
          <a:lstStyle/>
          <a:p>
            <a:pPr algn="ctr">
              <a:spcBef>
                <a:spcPts val="217"/>
              </a:spcBef>
              <a:spcAft>
                <a:spcPts val="315"/>
              </a:spcAft>
            </a:pPr>
            <a:r>
              <a:rPr lang="ja-JP" altLang="en-US" sz="1600">
                <a:effectLst/>
                <a:latin typeface="Yu Gothic Medium" panose="020B0400000000000000" pitchFamily="34" charset="-128"/>
                <a:ea typeface="Yu Gothic Medium" panose="020B0400000000000000" pitchFamily="34" charset="-128"/>
              </a:rPr>
              <a:t>グルナッシュ</a:t>
            </a:r>
            <a:endParaRPr lang="en-AU" sz="1600" dirty="0">
              <a:effectLst/>
              <a:latin typeface="Yu Gothic Medium" panose="020B0400000000000000" pitchFamily="34" charset="-128"/>
              <a:ea typeface="Yu Gothic Medium" panose="020B0400000000000000" pitchFamily="34" charset="-128"/>
            </a:endParaRPr>
          </a:p>
        </p:txBody>
      </p:sp>
      <p:cxnSp>
        <p:nvCxnSpPr>
          <p:cNvPr id="12" name="Straight Connector 11">
            <a:extLst>
              <a:ext uri="{FF2B5EF4-FFF2-40B4-BE49-F238E27FC236}">
                <a16:creationId xmlns:a16="http://schemas.microsoft.com/office/drawing/2014/main" id="{B73AF5CD-BDCF-ECCF-8A05-B181C486E726}"/>
              </a:ext>
            </a:extLst>
          </p:cNvPr>
          <p:cNvCxnSpPr>
            <a:cxnSpLocks/>
          </p:cNvCxnSpPr>
          <p:nvPr/>
        </p:nvCxnSpPr>
        <p:spPr>
          <a:xfrm>
            <a:off x="2177715" y="4599772"/>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8" name="Oval 17">
            <a:extLst>
              <a:ext uri="{FF2B5EF4-FFF2-40B4-BE49-F238E27FC236}">
                <a16:creationId xmlns:a16="http://schemas.microsoft.com/office/drawing/2014/main" id="{24E81699-5A23-20AC-507D-D747DEC875B9}"/>
              </a:ext>
            </a:extLst>
          </p:cNvPr>
          <p:cNvSpPr/>
          <p:nvPr/>
        </p:nvSpPr>
        <p:spPr>
          <a:xfrm>
            <a:off x="1419096" y="3181034"/>
            <a:ext cx="1519737" cy="151973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1" name="TextBox 20">
            <a:extLst>
              <a:ext uri="{FF2B5EF4-FFF2-40B4-BE49-F238E27FC236}">
                <a16:creationId xmlns:a16="http://schemas.microsoft.com/office/drawing/2014/main" id="{0FE7D9C3-2988-21F7-7E93-D8628A67C0EA}"/>
              </a:ext>
            </a:extLst>
          </p:cNvPr>
          <p:cNvSpPr txBox="1"/>
          <p:nvPr/>
        </p:nvSpPr>
        <p:spPr>
          <a:xfrm>
            <a:off x="1482034" y="3648514"/>
            <a:ext cx="1336428" cy="584775"/>
          </a:xfrm>
          <a:prstGeom prst="rect">
            <a:avLst/>
          </a:prstGeom>
          <a:noFill/>
        </p:spPr>
        <p:txBody>
          <a:bodyPr wrap="square" anchor="b">
            <a:spAutoFit/>
          </a:bodyPr>
          <a:lstStyle/>
          <a:p>
            <a:pPr algn="ctr">
              <a:spcBef>
                <a:spcPts val="217"/>
              </a:spcBef>
              <a:spcAft>
                <a:spcPts val="315"/>
              </a:spcAft>
            </a:pPr>
            <a:r>
              <a:rPr lang="ja-JP" altLang="en-US" sz="1600" b="1">
                <a:effectLst/>
                <a:latin typeface="Yu Gothic" panose="020B0400000000000000" pitchFamily="34" charset="-128"/>
                <a:ea typeface="Yu Gothic" panose="020B0400000000000000" pitchFamily="34" charset="-128"/>
              </a:rPr>
              <a:t>タンニンと酸を抑える</a:t>
            </a:r>
            <a:endParaRPr lang="en-AU" sz="1600" b="1" dirty="0">
              <a:effectLst/>
              <a:latin typeface="Yu Gothic" panose="020B0400000000000000" pitchFamily="34" charset="-128"/>
              <a:ea typeface="Yu Gothic" panose="020B0400000000000000" pitchFamily="34" charset="-128"/>
            </a:endParaRPr>
          </a:p>
        </p:txBody>
      </p:sp>
      <p:sp>
        <p:nvSpPr>
          <p:cNvPr id="22" name="TextBox 21">
            <a:extLst>
              <a:ext uri="{FF2B5EF4-FFF2-40B4-BE49-F238E27FC236}">
                <a16:creationId xmlns:a16="http://schemas.microsoft.com/office/drawing/2014/main" id="{59A0B962-8C3B-8772-4F28-D8C744B901A1}"/>
              </a:ext>
            </a:extLst>
          </p:cNvPr>
          <p:cNvSpPr txBox="1"/>
          <p:nvPr/>
        </p:nvSpPr>
        <p:spPr>
          <a:xfrm>
            <a:off x="1643015" y="5367466"/>
            <a:ext cx="2805709" cy="515334"/>
          </a:xfrm>
          <a:prstGeom prst="rect">
            <a:avLst/>
          </a:prstGeom>
          <a:noFill/>
        </p:spPr>
        <p:txBody>
          <a:bodyPr wrap="square" anchor="b">
            <a:spAutoFit/>
          </a:bodyPr>
          <a:lstStyle/>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400">
                <a:effectLst/>
                <a:latin typeface="Yu Gothic Medium" panose="020B0400000000000000" pitchFamily="34" charset="-128"/>
                <a:ea typeface="Yu Gothic Medium" panose="020B0400000000000000" pitchFamily="34" charset="-128"/>
              </a:rPr>
              <a:t>スパイスの味わいを加える</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400">
                <a:effectLst/>
                <a:latin typeface="Yu Gothic Medium" panose="020B0400000000000000" pitchFamily="34" charset="-128"/>
                <a:ea typeface="Yu Gothic Medium" panose="020B0400000000000000" pitchFamily="34" charset="-128"/>
              </a:rPr>
              <a:t> 赤い果実の味わいを加える</a:t>
            </a:r>
            <a:endParaRPr lang="en-AU" sz="1400" dirty="0">
              <a:effectLst/>
              <a:latin typeface="Yu Gothic Medium" panose="020B0400000000000000" pitchFamily="34" charset="-128"/>
              <a:ea typeface="Yu Gothic Medium" panose="020B0400000000000000" pitchFamily="34" charset="-128"/>
            </a:endParaRPr>
          </a:p>
        </p:txBody>
      </p:sp>
      <p:sp>
        <p:nvSpPr>
          <p:cNvPr id="25" name="TextBox 24">
            <a:extLst>
              <a:ext uri="{FF2B5EF4-FFF2-40B4-BE49-F238E27FC236}">
                <a16:creationId xmlns:a16="http://schemas.microsoft.com/office/drawing/2014/main" id="{E72DC1D5-5BE7-9D08-2E35-EBCFC699AC2A}"/>
              </a:ext>
            </a:extLst>
          </p:cNvPr>
          <p:cNvSpPr txBox="1"/>
          <p:nvPr/>
        </p:nvSpPr>
        <p:spPr>
          <a:xfrm>
            <a:off x="9090698" y="1856644"/>
            <a:ext cx="2680115" cy="338554"/>
          </a:xfrm>
          <a:prstGeom prst="rect">
            <a:avLst/>
          </a:prstGeom>
          <a:noFill/>
        </p:spPr>
        <p:txBody>
          <a:bodyPr wrap="square" anchor="b">
            <a:spAutoFit/>
          </a:bodyPr>
          <a:lstStyle/>
          <a:p>
            <a:pPr algn="ctr">
              <a:spcBef>
                <a:spcPts val="217"/>
              </a:spcBef>
              <a:spcAft>
                <a:spcPts val="315"/>
              </a:spcAft>
            </a:pPr>
            <a:r>
              <a:rPr lang="ja-JP" altLang="en-US" sz="1600">
                <a:effectLst/>
                <a:latin typeface="Yu Gothic Medium" panose="020B0400000000000000" pitchFamily="34" charset="-128"/>
                <a:ea typeface="Yu Gothic Medium" panose="020B0400000000000000" pitchFamily="34" charset="-128"/>
              </a:rPr>
              <a:t>マタロ </a:t>
            </a:r>
            <a:r>
              <a:rPr lang="en-US" altLang="ja-JP" sz="1600" dirty="0">
                <a:effectLst/>
                <a:latin typeface="Yu Gothic Medium" panose="020B0400000000000000" pitchFamily="34" charset="-128"/>
                <a:ea typeface="Yu Gothic Medium" panose="020B0400000000000000" pitchFamily="34" charset="-128"/>
              </a:rPr>
              <a:t>(</a:t>
            </a:r>
            <a:r>
              <a:rPr lang="ja-JP" altLang="en-US" sz="1600">
                <a:effectLst/>
                <a:latin typeface="Yu Gothic Medium" panose="020B0400000000000000" pitchFamily="34" charset="-128"/>
                <a:ea typeface="Yu Gothic Medium" panose="020B0400000000000000" pitchFamily="34" charset="-128"/>
              </a:rPr>
              <a:t>ムールヴェードル</a:t>
            </a:r>
            <a:r>
              <a:rPr lang="en-US" altLang="ja-JP" sz="1600" dirty="0">
                <a:effectLst/>
                <a:latin typeface="Yu Gothic Medium" panose="020B0400000000000000" pitchFamily="34" charset="-128"/>
                <a:ea typeface="Yu Gothic Medium" panose="020B0400000000000000" pitchFamily="34" charset="-128"/>
              </a:rPr>
              <a:t>) </a:t>
            </a:r>
            <a:endParaRPr lang="en-AU" sz="1600" dirty="0">
              <a:effectLst/>
              <a:latin typeface="Yu Gothic Medium" panose="020B0400000000000000" pitchFamily="34" charset="-128"/>
              <a:ea typeface="Yu Gothic Medium" panose="020B0400000000000000" pitchFamily="34" charset="-128"/>
            </a:endParaRPr>
          </a:p>
        </p:txBody>
      </p:sp>
      <p:sp>
        <p:nvSpPr>
          <p:cNvPr id="28" name="TextBox 27">
            <a:extLst>
              <a:ext uri="{FF2B5EF4-FFF2-40B4-BE49-F238E27FC236}">
                <a16:creationId xmlns:a16="http://schemas.microsoft.com/office/drawing/2014/main" id="{C2CE27D2-4965-754A-0FF9-EB25818D4E1E}"/>
              </a:ext>
            </a:extLst>
          </p:cNvPr>
          <p:cNvSpPr txBox="1"/>
          <p:nvPr/>
        </p:nvSpPr>
        <p:spPr>
          <a:xfrm>
            <a:off x="9963537" y="880144"/>
            <a:ext cx="1408274" cy="451214"/>
          </a:xfrm>
          <a:prstGeom prst="rect">
            <a:avLst/>
          </a:prstGeom>
          <a:noFill/>
        </p:spPr>
        <p:txBody>
          <a:bodyPr wrap="square" anchor="b">
            <a:spAutoFit/>
          </a:bodyPr>
          <a:lstStyle/>
          <a:p>
            <a:pPr algn="ctr">
              <a:lnSpc>
                <a:spcPct val="82000"/>
              </a:lnSpc>
              <a:spcBef>
                <a:spcPts val="150"/>
              </a:spcBef>
              <a:spcAft>
                <a:spcPts val="315"/>
              </a:spcAft>
              <a:buClr>
                <a:srgbClr val="B2D8BE"/>
              </a:buClr>
            </a:pPr>
            <a:r>
              <a:rPr lang="ja-JP" altLang="en-US" sz="1400" b="1">
                <a:effectLst/>
                <a:latin typeface="Yu Gothic" panose="020B0400000000000000" pitchFamily="34" charset="-128"/>
                <a:ea typeface="Yu Gothic" panose="020B0400000000000000" pitchFamily="34" charset="-128"/>
              </a:rPr>
              <a:t>ざらついたタンニン</a:t>
            </a:r>
            <a:endParaRPr lang="en-AU" sz="1400" b="1" dirty="0">
              <a:effectLst/>
              <a:latin typeface="Yu Gothic" panose="020B0400000000000000" pitchFamily="34" charset="-128"/>
              <a:ea typeface="Yu Gothic" panose="020B0400000000000000" pitchFamily="34" charset="-128"/>
            </a:endParaRPr>
          </a:p>
        </p:txBody>
      </p:sp>
      <p:sp>
        <p:nvSpPr>
          <p:cNvPr id="34" name="TextBox 33">
            <a:extLst>
              <a:ext uri="{FF2B5EF4-FFF2-40B4-BE49-F238E27FC236}">
                <a16:creationId xmlns:a16="http://schemas.microsoft.com/office/drawing/2014/main" id="{2C9CEEF2-DAA0-3686-5489-AFD4AB326419}"/>
              </a:ext>
            </a:extLst>
          </p:cNvPr>
          <p:cNvSpPr txBox="1"/>
          <p:nvPr/>
        </p:nvSpPr>
        <p:spPr>
          <a:xfrm>
            <a:off x="9747405" y="2913666"/>
            <a:ext cx="2023401" cy="515334"/>
          </a:xfrm>
          <a:prstGeom prst="rect">
            <a:avLst/>
          </a:prstGeom>
          <a:noFill/>
        </p:spPr>
        <p:txBody>
          <a:bodyPr wrap="square" anchor="b">
            <a:spAutoFit/>
          </a:bodyPr>
          <a:lstStyle/>
          <a:p>
            <a:pPr algn="ctr">
              <a:lnSpc>
                <a:spcPct val="82000"/>
              </a:lnSpc>
              <a:spcBef>
                <a:spcPts val="150"/>
              </a:spcBef>
              <a:spcAft>
                <a:spcPts val="315"/>
              </a:spcAft>
              <a:buClr>
                <a:srgbClr val="B2D8BE"/>
              </a:buClr>
            </a:pPr>
            <a:r>
              <a:rPr lang="ja-JP" altLang="en-US" sz="1400" b="1">
                <a:effectLst/>
                <a:latin typeface="Yu Gothic" panose="020B0400000000000000" pitchFamily="34" charset="-128"/>
                <a:ea typeface="Yu Gothic" panose="020B0400000000000000" pitchFamily="34" charset="-128"/>
              </a:rPr>
              <a:t>香り高さ </a:t>
            </a:r>
            <a:endParaRPr lang="en-AU" altLang="ja-JP" sz="1400" b="1" dirty="0">
              <a:effectLst/>
              <a:latin typeface="Yu Gothic" panose="020B0400000000000000" pitchFamily="34" charset="-128"/>
              <a:ea typeface="Yu Gothic" panose="020B0400000000000000" pitchFamily="34" charset="-128"/>
            </a:endParaRPr>
          </a:p>
          <a:p>
            <a:pPr algn="ctr">
              <a:lnSpc>
                <a:spcPct val="82000"/>
              </a:lnSpc>
              <a:spcBef>
                <a:spcPts val="150"/>
              </a:spcBef>
              <a:spcAft>
                <a:spcPts val="315"/>
              </a:spcAft>
              <a:buClr>
                <a:srgbClr val="B2D8BE"/>
              </a:buClr>
            </a:pPr>
            <a:r>
              <a:rPr lang="ja-JP" altLang="en-US" sz="1400">
                <a:latin typeface="Yu Gothic Medium" panose="020B0400000000000000" pitchFamily="34" charset="-128"/>
                <a:ea typeface="Yu Gothic Medium" panose="020B0400000000000000" pitchFamily="34" charset="-128"/>
              </a:rPr>
              <a:t>アニスのような味わい</a:t>
            </a:r>
            <a:endParaRPr lang="en-AU" sz="1400" dirty="0">
              <a:effectLst/>
              <a:latin typeface="Yu Gothic Medium" panose="020B0400000000000000" pitchFamily="34" charset="-128"/>
              <a:ea typeface="Yu Gothic Medium" panose="020B0400000000000000" pitchFamily="34" charset="-128"/>
            </a:endParaRPr>
          </a:p>
        </p:txBody>
      </p:sp>
      <p:cxnSp>
        <p:nvCxnSpPr>
          <p:cNvPr id="36" name="Straight Connector 35">
            <a:extLst>
              <a:ext uri="{FF2B5EF4-FFF2-40B4-BE49-F238E27FC236}">
                <a16:creationId xmlns:a16="http://schemas.microsoft.com/office/drawing/2014/main" id="{19B06AD2-CAC2-58A3-F28D-6A59CD830794}"/>
              </a:ext>
            </a:extLst>
          </p:cNvPr>
          <p:cNvCxnSpPr>
            <a:cxnSpLocks/>
          </p:cNvCxnSpPr>
          <p:nvPr/>
        </p:nvCxnSpPr>
        <p:spPr>
          <a:xfrm>
            <a:off x="10667674" y="2179256"/>
            <a:ext cx="0" cy="525286"/>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7" name="Oval 36">
            <a:extLst>
              <a:ext uri="{FF2B5EF4-FFF2-40B4-BE49-F238E27FC236}">
                <a16:creationId xmlns:a16="http://schemas.microsoft.com/office/drawing/2014/main" id="{4107C46D-D973-9AA6-95C1-99D02F7A0671}"/>
              </a:ext>
            </a:extLst>
          </p:cNvPr>
          <p:cNvSpPr/>
          <p:nvPr/>
        </p:nvSpPr>
        <p:spPr>
          <a:xfrm>
            <a:off x="8992767" y="4089631"/>
            <a:ext cx="1935183" cy="19351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38" name="TextBox 37">
            <a:extLst>
              <a:ext uri="{FF2B5EF4-FFF2-40B4-BE49-F238E27FC236}">
                <a16:creationId xmlns:a16="http://schemas.microsoft.com/office/drawing/2014/main" id="{527C967D-246E-1208-274E-1541E8670641}"/>
              </a:ext>
            </a:extLst>
          </p:cNvPr>
          <p:cNvSpPr txBox="1"/>
          <p:nvPr/>
        </p:nvSpPr>
        <p:spPr>
          <a:xfrm>
            <a:off x="9090698" y="4657574"/>
            <a:ext cx="1682206" cy="895117"/>
          </a:xfrm>
          <a:prstGeom prst="rect">
            <a:avLst/>
          </a:prstGeom>
          <a:noFill/>
        </p:spPr>
        <p:txBody>
          <a:bodyPr wrap="square" anchor="b">
            <a:spAutoFit/>
          </a:bodyPr>
          <a:lstStyle/>
          <a:p>
            <a:pPr algn="ctr">
              <a:spcBef>
                <a:spcPts val="217"/>
              </a:spcBef>
              <a:spcAft>
                <a:spcPts val="315"/>
              </a:spcAft>
            </a:pPr>
            <a:r>
              <a:rPr lang="ja-JP" altLang="en-US" sz="1600" b="1">
                <a:effectLst/>
                <a:latin typeface="Yu Gothic" panose="020B0400000000000000" pitchFamily="34" charset="-128"/>
                <a:ea typeface="Yu Gothic" panose="020B0400000000000000" pitchFamily="34" charset="-128"/>
              </a:rPr>
              <a:t>シラーズ</a:t>
            </a:r>
            <a:endParaRPr lang="en-AU" altLang="ja-JP" sz="1600" b="1" dirty="0">
              <a:effectLst/>
              <a:latin typeface="Yu Gothic" panose="020B0400000000000000" pitchFamily="34" charset="-128"/>
              <a:ea typeface="Yu Gothic" panose="020B0400000000000000" pitchFamily="34" charset="-128"/>
            </a:endParaRPr>
          </a:p>
          <a:p>
            <a:pPr algn="ctr">
              <a:spcBef>
                <a:spcPts val="217"/>
              </a:spcBef>
              <a:spcAft>
                <a:spcPts val="315"/>
              </a:spcAft>
            </a:pPr>
            <a:r>
              <a:rPr lang="ja-JP" altLang="en-US" sz="1600">
                <a:latin typeface="Yu Gothic Medium" panose="020B0400000000000000" pitchFamily="34" charset="-128"/>
                <a:ea typeface="Yu Gothic Medium" panose="020B0400000000000000" pitchFamily="34" charset="-128"/>
              </a:rPr>
              <a:t>口当たりにコクと重みを加える</a:t>
            </a:r>
            <a:endParaRPr lang="en-AU" sz="1600" dirty="0">
              <a:effectLst/>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62611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BCC1B2-95F4-F323-25A8-35896F3C3902}"/>
              </a:ext>
            </a:extLst>
          </p:cNvPr>
          <p:cNvPicPr>
            <a:picLocks noChangeAspect="1"/>
          </p:cNvPicPr>
          <p:nvPr/>
        </p:nvPicPr>
        <p:blipFill>
          <a:blip r:embed="rId2" cstate="screen">
            <a:extLst>
              <a:ext uri="{28A0092B-C50C-407E-A947-70E740481C1C}">
                <a14:useLocalDpi xmlns:a14="http://schemas.microsoft.com/office/drawing/2010/main"/>
              </a:ext>
            </a:extLst>
          </a:blip>
          <a:srcRect l="21573" r="5025"/>
          <a:stretch/>
        </p:blipFill>
        <p:spPr>
          <a:xfrm>
            <a:off x="3283527" y="31259"/>
            <a:ext cx="8908473" cy="6826741"/>
          </a:xfrm>
          <a:prstGeom prst="rect">
            <a:avLst/>
          </a:prstGeom>
        </p:spPr>
      </p:pic>
      <p:sp>
        <p:nvSpPr>
          <p:cNvPr id="2" name="Text Placeholder 4">
            <a:extLst>
              <a:ext uri="{FF2B5EF4-FFF2-40B4-BE49-F238E27FC236}">
                <a16:creationId xmlns:a16="http://schemas.microsoft.com/office/drawing/2014/main" id="{F9912A1B-9980-E083-63F0-B0213BEA9995}"/>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3200">
                <a:solidFill>
                  <a:schemeClr val="accent5"/>
                </a:solidFill>
                <a:latin typeface="Yu Gothic Medium" panose="020B0400000000000000" pitchFamily="34" charset="-128"/>
                <a:ea typeface="Yu Gothic Medium" panose="020B0400000000000000" pitchFamily="34" charset="-128"/>
              </a:rPr>
              <a:t>グルナッシュの </a:t>
            </a:r>
            <a:endParaRPr lang="en-AU" altLang="ja-JP" sz="3200" dirty="0">
              <a:solidFill>
                <a:schemeClr val="accent5"/>
              </a:solidFill>
              <a:latin typeface="Yu Gothic Medium" panose="020B0400000000000000" pitchFamily="34" charset="-128"/>
              <a:ea typeface="Yu Gothic Medium" panose="020B0400000000000000" pitchFamily="34" charset="-128"/>
            </a:endParaRPr>
          </a:p>
          <a:p>
            <a:pPr marL="0" indent="0">
              <a:lnSpc>
                <a:spcPct val="82000"/>
              </a:lnSpc>
              <a:buNone/>
            </a:pPr>
            <a:r>
              <a:rPr lang="ja-JP" altLang="en-US" sz="5440">
                <a:solidFill>
                  <a:schemeClr val="accent1"/>
                </a:solidFill>
                <a:latin typeface="Yu Gothic Medium" panose="020B0400000000000000" pitchFamily="34" charset="-128"/>
                <a:ea typeface="Yu Gothic Medium" panose="020B0400000000000000" pitchFamily="34" charset="-128"/>
              </a:rPr>
              <a:t>産地</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13" name="object 58">
            <a:extLst>
              <a:ext uri="{FF2B5EF4-FFF2-40B4-BE49-F238E27FC236}">
                <a16:creationId xmlns:a16="http://schemas.microsoft.com/office/drawing/2014/main" id="{9C81D03D-2855-E215-C4C4-DE8C86E67D7B}"/>
              </a:ext>
            </a:extLst>
          </p:cNvPr>
          <p:cNvSpPr txBox="1"/>
          <p:nvPr/>
        </p:nvSpPr>
        <p:spPr>
          <a:xfrm>
            <a:off x="6642413" y="4719880"/>
            <a:ext cx="1737441"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バロッサ・バレー</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4" name="Straight Connector 13">
            <a:extLst>
              <a:ext uri="{FF2B5EF4-FFF2-40B4-BE49-F238E27FC236}">
                <a16:creationId xmlns:a16="http://schemas.microsoft.com/office/drawing/2014/main" id="{27CD3B51-DA54-C67D-222B-3A8D29DD25D2}"/>
              </a:ext>
            </a:extLst>
          </p:cNvPr>
          <p:cNvCxnSpPr>
            <a:cxnSpLocks/>
          </p:cNvCxnSpPr>
          <p:nvPr/>
        </p:nvCxnSpPr>
        <p:spPr>
          <a:xfrm flipV="1">
            <a:off x="8130811" y="4717761"/>
            <a:ext cx="846046" cy="11849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object 58">
            <a:extLst>
              <a:ext uri="{FF2B5EF4-FFF2-40B4-BE49-F238E27FC236}">
                <a16:creationId xmlns:a16="http://schemas.microsoft.com/office/drawing/2014/main" id="{6C70AF2C-B75A-60B0-88F0-691C880282DA}"/>
              </a:ext>
            </a:extLst>
          </p:cNvPr>
          <p:cNvSpPr txBox="1"/>
          <p:nvPr/>
        </p:nvSpPr>
        <p:spPr>
          <a:xfrm>
            <a:off x="6226233" y="5134339"/>
            <a:ext cx="2327601"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マクラーレン・ベール</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18" name="Straight Connector 17">
            <a:extLst>
              <a:ext uri="{FF2B5EF4-FFF2-40B4-BE49-F238E27FC236}">
                <a16:creationId xmlns:a16="http://schemas.microsoft.com/office/drawing/2014/main" id="{8945FEA5-974B-9B95-6D3C-B81EA3A1034F}"/>
              </a:ext>
            </a:extLst>
          </p:cNvPr>
          <p:cNvCxnSpPr>
            <a:cxnSpLocks/>
          </p:cNvCxnSpPr>
          <p:nvPr/>
        </p:nvCxnSpPr>
        <p:spPr>
          <a:xfrm flipV="1">
            <a:off x="8076478" y="4864448"/>
            <a:ext cx="809844" cy="38325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3955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B7A30-E56D-CD19-AC0C-6CD2DB649891}"/>
              </a:ext>
            </a:extLst>
          </p:cNvPr>
          <p:cNvPicPr>
            <a:picLocks noChangeAspect="1"/>
          </p:cNvPicPr>
          <p:nvPr/>
        </p:nvPicPr>
        <p:blipFill>
          <a:blip r:embed="rId3" cstate="screen">
            <a:extLst>
              <a:ext uri="{28A0092B-C50C-407E-A947-70E740481C1C}">
                <a14:useLocalDpi xmlns:a14="http://schemas.microsoft.com/office/drawing/2010/main"/>
              </a:ext>
            </a:extLst>
          </a:blip>
          <a:srcRect r="18000"/>
          <a:stretch/>
        </p:blipFill>
        <p:spPr>
          <a:xfrm>
            <a:off x="2194560" y="0"/>
            <a:ext cx="9997440" cy="6858000"/>
          </a:xfrm>
          <a:prstGeom prst="rect">
            <a:avLst/>
          </a:prstGeom>
        </p:spPr>
      </p:pic>
      <p:sp>
        <p:nvSpPr>
          <p:cNvPr id="3" name="Text Placeholder 4">
            <a:extLst>
              <a:ext uri="{FF2B5EF4-FFF2-40B4-BE49-F238E27FC236}">
                <a16:creationId xmlns:a16="http://schemas.microsoft.com/office/drawing/2014/main" id="{D3DB8632-B903-B4A1-64DB-3EC881A5B895}"/>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5440">
                <a:solidFill>
                  <a:schemeClr val="accent1"/>
                </a:solidFill>
                <a:latin typeface="Yu Gothic Medium" panose="020B0400000000000000" pitchFamily="34" charset="-128"/>
                <a:ea typeface="Yu Gothic Medium" panose="020B0400000000000000" pitchFamily="34" charset="-128"/>
              </a:rPr>
              <a:t>南オーストラリア州</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6" name="object 58">
            <a:extLst>
              <a:ext uri="{FF2B5EF4-FFF2-40B4-BE49-F238E27FC236}">
                <a16:creationId xmlns:a16="http://schemas.microsoft.com/office/drawing/2014/main" id="{5E60AA90-C8B2-0B76-DA32-3C7E3131509B}"/>
              </a:ext>
            </a:extLst>
          </p:cNvPr>
          <p:cNvSpPr txBox="1"/>
          <p:nvPr/>
        </p:nvSpPr>
        <p:spPr>
          <a:xfrm>
            <a:off x="7257011" y="4788131"/>
            <a:ext cx="1753941"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バロッサ・バレー</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7" name="Straight Connector 6">
            <a:extLst>
              <a:ext uri="{FF2B5EF4-FFF2-40B4-BE49-F238E27FC236}">
                <a16:creationId xmlns:a16="http://schemas.microsoft.com/office/drawing/2014/main" id="{B6A799F8-988E-2AA7-75B4-3511C103EBF3}"/>
              </a:ext>
            </a:extLst>
          </p:cNvPr>
          <p:cNvCxnSpPr>
            <a:cxnSpLocks/>
          </p:cNvCxnSpPr>
          <p:nvPr/>
        </p:nvCxnSpPr>
        <p:spPr>
          <a:xfrm flipV="1">
            <a:off x="8761615" y="3429000"/>
            <a:ext cx="1448723" cy="147550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49666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t="35534" b="4525"/>
          <a:stretch/>
        </p:blipFill>
        <p:spPr>
          <a:xfrm>
            <a:off x="1" y="368300"/>
            <a:ext cx="6096000" cy="6103741"/>
          </a:xfrm>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829691" cy="1530521"/>
          </a:xfrm>
        </p:spPr>
        <p:txBody>
          <a:bodyPr/>
          <a:lstStyle/>
          <a:p>
            <a:pPr>
              <a:lnSpc>
                <a:spcPct val="92000"/>
              </a:lnSpc>
              <a:spcBef>
                <a:spcPts val="800"/>
              </a:spcBef>
            </a:pPr>
            <a:r>
              <a:rPr lang="ja-JP" altLang="en-US" sz="1800" dirty="0">
                <a:latin typeface="Yu Gothic Medium" panose="020B0400000000000000" pitchFamily="34" charset="-128"/>
                <a:ea typeface="Yu Gothic Medium" panose="020B0400000000000000" pitchFamily="34" charset="-128"/>
              </a:rPr>
              <a:t>強い食とワインの文化</a:t>
            </a:r>
          </a:p>
          <a:p>
            <a:pPr>
              <a:lnSpc>
                <a:spcPct val="92000"/>
              </a:lnSpc>
              <a:spcBef>
                <a:spcPts val="800"/>
              </a:spcBef>
            </a:pPr>
            <a:r>
              <a:rPr lang="ja-JP" altLang="en-US" sz="1800" dirty="0">
                <a:latin typeface="Yu Gothic Medium" panose="020B0400000000000000" pitchFamily="34" charset="-128"/>
                <a:ea typeface="Yu Gothic Medium" panose="020B0400000000000000" pitchFamily="34" charset="-128"/>
              </a:rPr>
              <a:t>豊かなブドウ栽培の歴史</a:t>
            </a:r>
          </a:p>
          <a:p>
            <a:pPr>
              <a:lnSpc>
                <a:spcPct val="92000"/>
              </a:lnSpc>
              <a:spcBef>
                <a:spcPts val="800"/>
              </a:spcBef>
            </a:pPr>
            <a:r>
              <a:rPr lang="ja-JP" altLang="en-US" sz="1800" dirty="0">
                <a:latin typeface="Yu Gothic Medium" panose="020B0400000000000000" pitchFamily="34" charset="-128"/>
                <a:ea typeface="Yu Gothic Medium" panose="020B0400000000000000" pitchFamily="34" charset="-128"/>
              </a:rPr>
              <a:t>世界的に有名なワイン</a:t>
            </a:r>
          </a:p>
          <a:p>
            <a:pPr>
              <a:lnSpc>
                <a:spcPct val="92000"/>
              </a:lnSpc>
              <a:spcBef>
                <a:spcPts val="800"/>
              </a:spcBef>
            </a:pPr>
            <a:r>
              <a:rPr lang="ja-JP" altLang="en-US" sz="1800" dirty="0">
                <a:latin typeface="Yu Gothic Medium" panose="020B0400000000000000" pitchFamily="34" charset="-128"/>
                <a:ea typeface="Yu Gothic Medium" panose="020B0400000000000000" pitchFamily="34" charset="-128"/>
              </a:rPr>
              <a:t>革新的なワイン作り</a:t>
            </a: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dirty="0">
                <a:solidFill>
                  <a:schemeClr val="accent1"/>
                </a:solidFill>
                <a:latin typeface="Yu Gothic Medium" panose="020B0400000000000000" pitchFamily="34" charset="-128"/>
                <a:ea typeface="Yu Gothic Medium" panose="020B0400000000000000" pitchFamily="34" charset="-128"/>
              </a:rPr>
              <a:t>バロッサ・</a:t>
            </a:r>
            <a:br>
              <a:rPr lang="en-AU" altLang="ja-JP" dirty="0">
                <a:solidFill>
                  <a:schemeClr val="accent1"/>
                </a:solidFill>
                <a:latin typeface="Yu Gothic Medium" panose="020B0400000000000000" pitchFamily="34" charset="-128"/>
                <a:ea typeface="Yu Gothic Medium" panose="020B0400000000000000" pitchFamily="34" charset="-128"/>
              </a:rPr>
            </a:br>
            <a:r>
              <a:rPr lang="ja-JP" altLang="en-US" dirty="0">
                <a:solidFill>
                  <a:schemeClr val="accent1"/>
                </a:solidFill>
                <a:latin typeface="Yu Gothic Medium" panose="020B0400000000000000" pitchFamily="34" charset="-128"/>
                <a:ea typeface="Yu Gothic Medium" panose="020B0400000000000000" pitchFamily="34" charset="-128"/>
              </a:rPr>
              <a:t>バレー</a:t>
            </a:r>
            <a:endParaRPr lang="en-US" dirty="0">
              <a:solidFill>
                <a:schemeClr val="accent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93810830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9">
            <a:extLst>
              <a:ext uri="{FF2B5EF4-FFF2-40B4-BE49-F238E27FC236}">
                <a16:creationId xmlns:a16="http://schemas.microsoft.com/office/drawing/2014/main" id="{1D12F049-5EDB-37CE-2774-0FCD1561FA9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4365" r="16890"/>
          <a:stretch/>
        </p:blipFill>
        <p:spPr>
          <a:xfrm>
            <a:off x="1" y="7938"/>
            <a:ext cx="6096000" cy="6913753"/>
          </a:xfrm>
        </p:spPr>
      </p:pic>
      <p:sp>
        <p:nvSpPr>
          <p:cNvPr id="9" name="TextBox 8">
            <a:extLst>
              <a:ext uri="{FF2B5EF4-FFF2-40B4-BE49-F238E27FC236}">
                <a16:creationId xmlns:a16="http://schemas.microsoft.com/office/drawing/2014/main" id="{2EB2DA93-2BA7-4592-BD97-A9ED0DBB9078}"/>
              </a:ext>
            </a:extLst>
          </p:cNvPr>
          <p:cNvSpPr txBox="1"/>
          <p:nvPr/>
        </p:nvSpPr>
        <p:spPr>
          <a:xfrm>
            <a:off x="560158" y="1254309"/>
            <a:ext cx="4331369" cy="584775"/>
          </a:xfrm>
          <a:prstGeom prst="rect">
            <a:avLst/>
          </a:prstGeom>
          <a:noFill/>
        </p:spPr>
        <p:txBody>
          <a:bodyPr wrap="square" rtlCol="0">
            <a:spAutoFit/>
          </a:bodyPr>
          <a:lstStyle/>
          <a:p>
            <a:pPr algn="l"/>
            <a:r>
              <a:rPr lang="ja-JP" altLang="en-US" sz="3200" dirty="0">
                <a:solidFill>
                  <a:schemeClr val="accent1"/>
                </a:solidFill>
                <a:effectLst/>
                <a:latin typeface="Yu Gothic Medium" panose="020B0400000000000000" pitchFamily="34" charset="-128"/>
                <a:ea typeface="Yu Gothic Medium" panose="020B0400000000000000" pitchFamily="34" charset="-128"/>
                <a:cs typeface="Inter Display" panose="02000503000000020004" pitchFamily="2" charset="0"/>
              </a:rPr>
              <a:t>地中海性気候</a:t>
            </a:r>
            <a:endParaRPr lang="en-US" sz="3200" dirty="0">
              <a:solidFill>
                <a:schemeClr val="accent1"/>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cxnSp>
        <p:nvCxnSpPr>
          <p:cNvPr id="10" name="Straight Connector 9">
            <a:extLst>
              <a:ext uri="{FF2B5EF4-FFF2-40B4-BE49-F238E27FC236}">
                <a16:creationId xmlns:a16="http://schemas.microsoft.com/office/drawing/2014/main" id="{7D226557-4E7F-E2A8-3F77-B7A3C23EFB34}"/>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9">
            <a:extLst>
              <a:ext uri="{FF2B5EF4-FFF2-40B4-BE49-F238E27FC236}">
                <a16:creationId xmlns:a16="http://schemas.microsoft.com/office/drawing/2014/main" id="{C098B5EC-ED9F-15D4-0A9F-59C888BC677A}"/>
              </a:ext>
            </a:extLst>
          </p:cNvPr>
          <p:cNvSpPr txBox="1">
            <a:spLocks/>
          </p:cNvSpPr>
          <p:nvPr/>
        </p:nvSpPr>
        <p:spPr>
          <a:xfrm>
            <a:off x="6354110" y="3681851"/>
            <a:ext cx="2669985"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バロッサ・</a:t>
            </a:r>
            <a:br>
              <a:rPr lang="en-AU" altLang="ja-JP" b="1" dirty="0">
                <a:solidFill>
                  <a:schemeClr val="accent3"/>
                </a:solidFill>
                <a:latin typeface="Yu Gothic" panose="020B0400000000000000" pitchFamily="34" charset="-128"/>
                <a:ea typeface="Yu Gothic" panose="020B0400000000000000" pitchFamily="34" charset="-128"/>
              </a:rPr>
            </a:br>
            <a:r>
              <a:rPr lang="ja-JP" altLang="en-US" b="1" dirty="0">
                <a:solidFill>
                  <a:schemeClr val="accent3"/>
                </a:solidFill>
                <a:latin typeface="Yu Gothic" panose="020B0400000000000000" pitchFamily="34" charset="-128"/>
                <a:ea typeface="Yu Gothic" panose="020B0400000000000000" pitchFamily="34" charset="-128"/>
              </a:rPr>
              <a:t>ヴァレーの標高</a:t>
            </a:r>
            <a:endParaRPr lang="en-AU" altLang="ja-JP" b="1" dirty="0">
              <a:solidFill>
                <a:schemeClr val="accent3"/>
              </a:solidFill>
              <a:latin typeface="Yu Gothic" panose="020B0400000000000000" pitchFamily="34" charset="-128"/>
              <a:ea typeface="Yu Gothic" panose="020B0400000000000000" pitchFamily="34" charset="-128"/>
            </a:endParaRPr>
          </a:p>
          <a:p>
            <a:r>
              <a:rPr lang="en-US" sz="1800" dirty="0">
                <a:solidFill>
                  <a:srgbClr val="B2D8BE"/>
                </a:solidFill>
                <a:latin typeface="Neue Haas Grotesk Text Pro" panose="020B0504020202020204" pitchFamily="34" charset="77"/>
              </a:rPr>
              <a:t>130–430M (427–1,411FT)</a:t>
            </a:r>
          </a:p>
        </p:txBody>
      </p:sp>
      <p:cxnSp>
        <p:nvCxnSpPr>
          <p:cNvPr id="12" name="Straight Connector 11">
            <a:extLst>
              <a:ext uri="{FF2B5EF4-FFF2-40B4-BE49-F238E27FC236}">
                <a16:creationId xmlns:a16="http://schemas.microsoft.com/office/drawing/2014/main" id="{9D1460A0-8ADF-A53C-FD07-8482B912F18D}"/>
              </a:ext>
            </a:extLst>
          </p:cNvPr>
          <p:cNvCxnSpPr>
            <a:cxnSpLocks/>
          </p:cNvCxnSpPr>
          <p:nvPr/>
        </p:nvCxnSpPr>
        <p:spPr>
          <a:xfrm>
            <a:off x="7570115" y="6283066"/>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46D8D34-5E7F-4F66-3499-C4747558CEAB}"/>
              </a:ext>
            </a:extLst>
          </p:cNvPr>
          <p:cNvCxnSpPr>
            <a:cxnSpLocks/>
          </p:cNvCxnSpPr>
          <p:nvPr/>
        </p:nvCxnSpPr>
        <p:spPr>
          <a:xfrm flipV="1">
            <a:off x="7570115" y="5160065"/>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75D65424-B850-AB96-D034-37B80FA5698E}"/>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4" name="Oval 23">
            <a:extLst>
              <a:ext uri="{FF2B5EF4-FFF2-40B4-BE49-F238E27FC236}">
                <a16:creationId xmlns:a16="http://schemas.microsoft.com/office/drawing/2014/main" id="{D62EA093-C673-5567-1197-0F460BB0AB03}"/>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5" name="Oval 24">
            <a:extLst>
              <a:ext uri="{FF2B5EF4-FFF2-40B4-BE49-F238E27FC236}">
                <a16:creationId xmlns:a16="http://schemas.microsoft.com/office/drawing/2014/main" id="{FF919E4A-63EE-6701-83B9-C786CD5F1F0E}"/>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6" name="Oval 25">
            <a:extLst>
              <a:ext uri="{FF2B5EF4-FFF2-40B4-BE49-F238E27FC236}">
                <a16:creationId xmlns:a16="http://schemas.microsoft.com/office/drawing/2014/main" id="{BF11D49D-309B-DB22-647C-819E13FE94AE}"/>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7" name="Oval 26">
            <a:extLst>
              <a:ext uri="{FF2B5EF4-FFF2-40B4-BE49-F238E27FC236}">
                <a16:creationId xmlns:a16="http://schemas.microsoft.com/office/drawing/2014/main" id="{B973477D-88F1-D678-A111-B93B8C818EA7}"/>
              </a:ext>
            </a:extLst>
          </p:cNvPr>
          <p:cNvSpPr/>
          <p:nvPr/>
        </p:nvSpPr>
        <p:spPr>
          <a:xfrm>
            <a:off x="8632018" y="6110397"/>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28" name="Title 2">
            <a:extLst>
              <a:ext uri="{FF2B5EF4-FFF2-40B4-BE49-F238E27FC236}">
                <a16:creationId xmlns:a16="http://schemas.microsoft.com/office/drawing/2014/main" id="{8CA0AD4E-CA6B-0055-CBBC-A612F4F291F3}"/>
              </a:ext>
            </a:extLst>
          </p:cNvPr>
          <p:cNvSpPr>
            <a:spLocks noGrp="1"/>
          </p:cNvSpPr>
          <p:nvPr>
            <p:ph type="title"/>
          </p:nvPr>
        </p:nvSpPr>
        <p:spPr>
          <a:xfrm>
            <a:off x="623888" y="453633"/>
            <a:ext cx="5334275" cy="820910"/>
          </a:xfrm>
        </p:spPr>
        <p:txBody>
          <a:bodyPr/>
          <a:lstStyle/>
          <a:p>
            <a:r>
              <a:rPr lang="ja-JP" altLang="en-US">
                <a:solidFill>
                  <a:schemeClr val="accent2"/>
                </a:solidFill>
                <a:latin typeface="Yu Gothic Medium" panose="020B0400000000000000" pitchFamily="34" charset="-128"/>
                <a:ea typeface="Yu Gothic Medium" panose="020B0400000000000000" pitchFamily="34" charset="-128"/>
              </a:rPr>
              <a:t>気候</a:t>
            </a:r>
            <a:endParaRPr lang="en-US" dirty="0">
              <a:solidFill>
                <a:schemeClr val="accent2"/>
              </a:solidFill>
              <a:latin typeface="Yu Gothic Medium" panose="020B0400000000000000" pitchFamily="34" charset="-128"/>
              <a:ea typeface="Yu Gothic Medium" panose="020B0400000000000000" pitchFamily="34" charset="-128"/>
            </a:endParaRPr>
          </a:p>
        </p:txBody>
      </p:sp>
      <p:sp>
        <p:nvSpPr>
          <p:cNvPr id="30" name="TextBox 29">
            <a:extLst>
              <a:ext uri="{FF2B5EF4-FFF2-40B4-BE49-F238E27FC236}">
                <a16:creationId xmlns:a16="http://schemas.microsoft.com/office/drawing/2014/main" id="{6DC0B993-2B07-3EE6-1C45-3B3E8575B2FD}"/>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1" name="TextBox 30">
            <a:extLst>
              <a:ext uri="{FF2B5EF4-FFF2-40B4-BE49-F238E27FC236}">
                <a16:creationId xmlns:a16="http://schemas.microsoft.com/office/drawing/2014/main" id="{A1F776C3-A480-D7C9-6B24-499B3CE70FFF}"/>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2" name="TextBox 31">
            <a:extLst>
              <a:ext uri="{FF2B5EF4-FFF2-40B4-BE49-F238E27FC236}">
                <a16:creationId xmlns:a16="http://schemas.microsoft.com/office/drawing/2014/main" id="{ACA10699-A3A6-B1FB-01DF-A75525B28C6F}"/>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9" name="TextBox 38">
            <a:extLst>
              <a:ext uri="{FF2B5EF4-FFF2-40B4-BE49-F238E27FC236}">
                <a16:creationId xmlns:a16="http://schemas.microsoft.com/office/drawing/2014/main" id="{4BF18712-E2DA-D77B-8229-B29D6160D143}"/>
              </a:ext>
            </a:extLst>
          </p:cNvPr>
          <p:cNvSpPr txBox="1"/>
          <p:nvPr/>
        </p:nvSpPr>
        <p:spPr>
          <a:xfrm>
            <a:off x="10456533"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50013625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4098" t="497" r="11527" b="-1"/>
          <a:stretch/>
        </p:blipFill>
        <p:spPr>
          <a:xfrm>
            <a:off x="1" y="36830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5128911" cy="1530521"/>
          </a:xfrm>
        </p:spPr>
        <p:txBody>
          <a:bodyPr/>
          <a:lstStyle/>
          <a:p>
            <a:pPr marL="0" indent="0">
              <a:buNone/>
            </a:pPr>
            <a:r>
              <a:rPr lang="ja-JP" altLang="en-US" sz="1800" dirty="0">
                <a:latin typeface="Yu Gothic Medium" panose="020B0400000000000000" pitchFamily="34" charset="-128"/>
                <a:ea typeface="Yu Gothic Medium" panose="020B0400000000000000" pitchFamily="34" charset="-128"/>
              </a:rPr>
              <a:t>バロッサの土壌は、深い砂質ロームから粘土、</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赤褐色の土まで、実にさまざまです。</a:t>
            </a:r>
            <a:br>
              <a:rPr lang="en-AU" altLang="ja-JP" sz="1800" dirty="0">
                <a:latin typeface="Yu Gothic Medium" panose="020B0400000000000000" pitchFamily="34" charset="-128"/>
                <a:ea typeface="Yu Gothic Medium" panose="020B0400000000000000" pitchFamily="34" charset="-128"/>
              </a:rPr>
            </a:b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グルナッシュは通常、バロッサ・ヴァレーの</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谷底部にある、深く豊かで肥沃な黒色土壌で栽培</a:t>
            </a:r>
            <a:br>
              <a:rPr lang="ja-JP" altLang="en-US"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されています。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424991755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EB7A30-E56D-CD19-AC0C-6CD2DB649891}"/>
              </a:ext>
            </a:extLst>
          </p:cNvPr>
          <p:cNvPicPr>
            <a:picLocks noChangeAspect="1"/>
          </p:cNvPicPr>
          <p:nvPr/>
        </p:nvPicPr>
        <p:blipFill>
          <a:blip r:embed="rId3" cstate="screen">
            <a:extLst>
              <a:ext uri="{28A0092B-C50C-407E-A947-70E740481C1C}">
                <a14:useLocalDpi xmlns:a14="http://schemas.microsoft.com/office/drawing/2010/main"/>
              </a:ext>
            </a:extLst>
          </a:blip>
          <a:srcRect l="191" r="17808"/>
          <a:stretch/>
        </p:blipFill>
        <p:spPr>
          <a:xfrm>
            <a:off x="2194560" y="0"/>
            <a:ext cx="9997440" cy="6858000"/>
          </a:xfrm>
          <a:prstGeom prst="rect">
            <a:avLst/>
          </a:prstGeom>
        </p:spPr>
      </p:pic>
      <p:sp>
        <p:nvSpPr>
          <p:cNvPr id="3" name="Text Placeholder 4">
            <a:extLst>
              <a:ext uri="{FF2B5EF4-FFF2-40B4-BE49-F238E27FC236}">
                <a16:creationId xmlns:a16="http://schemas.microsoft.com/office/drawing/2014/main" id="{D3DB8632-B903-B4A1-64DB-3EC881A5B895}"/>
              </a:ext>
            </a:extLst>
          </p:cNvPr>
          <p:cNvSpPr txBox="1">
            <a:spLocks/>
          </p:cNvSpPr>
          <p:nvPr/>
        </p:nvSpPr>
        <p:spPr>
          <a:xfrm>
            <a:off x="623888" y="584200"/>
            <a:ext cx="11154670" cy="540407"/>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2000"/>
              </a:lnSpc>
              <a:buNone/>
            </a:pPr>
            <a:r>
              <a:rPr lang="ja-JP" altLang="en-US" sz="5440">
                <a:solidFill>
                  <a:schemeClr val="accent1"/>
                </a:solidFill>
                <a:latin typeface="Yu Gothic Medium" panose="020B0400000000000000" pitchFamily="34" charset="-128"/>
                <a:ea typeface="Yu Gothic Medium" panose="020B0400000000000000" pitchFamily="34" charset="-128"/>
              </a:rPr>
              <a:t>南オーストラリア州</a:t>
            </a:r>
            <a:endParaRPr lang="en-US" sz="5440" dirty="0">
              <a:solidFill>
                <a:schemeClr val="accent1"/>
              </a:solidFill>
              <a:latin typeface="Yu Gothic Medium" panose="020B0400000000000000" pitchFamily="34" charset="-128"/>
              <a:ea typeface="Yu Gothic Medium" panose="020B0400000000000000" pitchFamily="34" charset="-128"/>
            </a:endParaRPr>
          </a:p>
        </p:txBody>
      </p:sp>
      <p:sp>
        <p:nvSpPr>
          <p:cNvPr id="6" name="object 58">
            <a:extLst>
              <a:ext uri="{FF2B5EF4-FFF2-40B4-BE49-F238E27FC236}">
                <a16:creationId xmlns:a16="http://schemas.microsoft.com/office/drawing/2014/main" id="{5E60AA90-C8B2-0B76-DA32-3C7E3131509B}"/>
              </a:ext>
            </a:extLst>
          </p:cNvPr>
          <p:cNvSpPr txBox="1"/>
          <p:nvPr/>
        </p:nvSpPr>
        <p:spPr>
          <a:xfrm>
            <a:off x="6700059" y="4788131"/>
            <a:ext cx="2310894" cy="232756"/>
          </a:xfrm>
          <a:prstGeom prst="rect">
            <a:avLst/>
          </a:prstGeom>
        </p:spPr>
        <p:txBody>
          <a:bodyPr vert="horz" wrap="square" lIns="0" tIns="17145" rIns="0" bIns="0" rtlCol="0" anchor="t" anchorCtr="0">
            <a:spAutoFit/>
          </a:bodyPr>
          <a:lstStyle/>
          <a:p>
            <a:pPr>
              <a:buClr>
                <a:srgbClr val="F40000"/>
              </a:buClr>
            </a:pPr>
            <a:r>
              <a:rPr lang="ja-JP" altLang="en-US" sz="1400" b="1">
                <a:solidFill>
                  <a:schemeClr val="accent1"/>
                </a:solidFill>
                <a:latin typeface="Yu Gothic" panose="020B0400000000000000" pitchFamily="34" charset="-128"/>
                <a:ea typeface="Yu Gothic" panose="020B0400000000000000" pitchFamily="34" charset="-128"/>
                <a:cs typeface="Hellix SemiBold"/>
              </a:rPr>
              <a:t>マクラーレン・ベール</a:t>
            </a:r>
            <a:endParaRPr lang="en-US" sz="1400" b="1" dirty="0">
              <a:solidFill>
                <a:schemeClr val="accent1"/>
              </a:solidFill>
              <a:latin typeface="Yu Gothic" panose="020B0400000000000000" pitchFamily="34" charset="-128"/>
              <a:ea typeface="Yu Gothic" panose="020B0400000000000000" pitchFamily="34" charset="-128"/>
              <a:cs typeface="Hellix SemiBold"/>
            </a:endParaRPr>
          </a:p>
        </p:txBody>
      </p:sp>
      <p:cxnSp>
        <p:nvCxnSpPr>
          <p:cNvPr id="7" name="Straight Connector 6">
            <a:extLst>
              <a:ext uri="{FF2B5EF4-FFF2-40B4-BE49-F238E27FC236}">
                <a16:creationId xmlns:a16="http://schemas.microsoft.com/office/drawing/2014/main" id="{B6A799F8-988E-2AA7-75B4-3511C103EBF3}"/>
              </a:ext>
            </a:extLst>
          </p:cNvPr>
          <p:cNvCxnSpPr>
            <a:cxnSpLocks/>
          </p:cNvCxnSpPr>
          <p:nvPr/>
        </p:nvCxnSpPr>
        <p:spPr>
          <a:xfrm flipV="1">
            <a:off x="8537171" y="4621876"/>
            <a:ext cx="1047404" cy="28263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254966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2CF508A-2E67-5140-E925-74090ED3EE7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BB42F69-DEB7-5773-3A65-BA146BCF38AA}"/>
              </a:ext>
            </a:extLst>
          </p:cNvPr>
          <p:cNvSpPr>
            <a:spLocks noGrp="1"/>
          </p:cNvSpPr>
          <p:nvPr>
            <p:ph type="body" sz="quarter" idx="12"/>
          </p:nvPr>
        </p:nvSpPr>
        <p:spPr>
          <a:xfrm>
            <a:off x="6456363" y="2732668"/>
            <a:ext cx="4829691" cy="1530521"/>
          </a:xfrm>
        </p:spPr>
        <p:txBody>
          <a:bodyPr/>
          <a:lstStyle/>
          <a:p>
            <a:pPr>
              <a:lnSpc>
                <a:spcPct val="110000"/>
              </a:lnSpc>
              <a:spcBef>
                <a:spcPct val="0"/>
              </a:spcBef>
            </a:pPr>
            <a:r>
              <a:rPr lang="ja-JP" altLang="en-US" sz="1800" dirty="0">
                <a:latin typeface="Yu Gothic Medium" panose="020B0400000000000000" pitchFamily="34" charset="-128"/>
                <a:ea typeface="Yu Gothic Medium" panose="020B0400000000000000" pitchFamily="34" charset="-128"/>
              </a:rPr>
              <a:t>南オーストラリア州 のワイン発祥の地</a:t>
            </a:r>
          </a:p>
          <a:p>
            <a:pPr>
              <a:lnSpc>
                <a:spcPct val="110000"/>
              </a:lnSpc>
              <a:spcBef>
                <a:spcPct val="0"/>
              </a:spcBef>
            </a:pPr>
            <a:r>
              <a:rPr lang="ja-JP" altLang="en-US" sz="1800" dirty="0">
                <a:latin typeface="Yu Gothic Medium" panose="020B0400000000000000" pitchFamily="34" charset="-128"/>
                <a:ea typeface="Yu Gothic Medium" panose="020B0400000000000000" pitchFamily="34" charset="-128"/>
              </a:rPr>
              <a:t>多様な自然の美しさ</a:t>
            </a:r>
          </a:p>
          <a:p>
            <a:pPr>
              <a:lnSpc>
                <a:spcPct val="110000"/>
              </a:lnSpc>
              <a:spcBef>
                <a:spcPct val="0"/>
              </a:spcBef>
            </a:pPr>
            <a:r>
              <a:rPr lang="ja-JP" altLang="en-US" sz="1800" dirty="0">
                <a:latin typeface="Yu Gothic Medium" panose="020B0400000000000000" pitchFamily="34" charset="-128"/>
                <a:ea typeface="Yu Gothic Medium" panose="020B0400000000000000" pitchFamily="34" charset="-128"/>
              </a:rPr>
              <a:t>グルナッシュが主役の産地</a:t>
            </a:r>
          </a:p>
          <a:p>
            <a:pPr>
              <a:lnSpc>
                <a:spcPct val="110000"/>
              </a:lnSpc>
              <a:spcBef>
                <a:spcPct val="0"/>
              </a:spcBef>
            </a:pPr>
            <a:r>
              <a:rPr lang="ja-JP" altLang="en-US" sz="1800" dirty="0">
                <a:latin typeface="Yu Gothic Medium" panose="020B0400000000000000" pitchFamily="34" charset="-128"/>
                <a:ea typeface="Yu Gothic Medium" panose="020B0400000000000000" pitchFamily="34" charset="-128"/>
              </a:rPr>
              <a:t>クリエイティブなブティック・ワイナリー</a:t>
            </a:r>
          </a:p>
          <a:p>
            <a:pPr>
              <a:lnSpc>
                <a:spcPct val="110000"/>
              </a:lnSpc>
              <a:spcBef>
                <a:spcPct val="0"/>
              </a:spcBef>
            </a:pPr>
            <a:r>
              <a:rPr lang="ja-JP" altLang="en-US" sz="1800" dirty="0">
                <a:latin typeface="Yu Gothic Medium" panose="020B0400000000000000" pitchFamily="34" charset="-128"/>
                <a:ea typeface="Yu Gothic Medium" panose="020B0400000000000000" pitchFamily="34" charset="-128"/>
              </a:rPr>
              <a:t>環境に配慮したワインづくり</a:t>
            </a:r>
            <a:endParaRPr lang="en-AU" sz="1800" dirty="0">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19C3A12B-310C-87C5-933B-3A4543C5D38A}"/>
              </a:ext>
            </a:extLst>
          </p:cNvPr>
          <p:cNvSpPr>
            <a:spLocks noGrp="1"/>
          </p:cNvSpPr>
          <p:nvPr>
            <p:ph type="body" sz="quarter" idx="13"/>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マクラーレン・ベール</a:t>
            </a:r>
            <a:endParaRPr lang="en-US" dirty="0">
              <a:solidFill>
                <a:schemeClr val="accent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42147652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9">
            <a:extLst>
              <a:ext uri="{FF2B5EF4-FFF2-40B4-BE49-F238E27FC236}">
                <a16:creationId xmlns:a16="http://schemas.microsoft.com/office/drawing/2014/main" id="{BA923E73-E50D-C61C-9E7B-975139E4B0A2}"/>
              </a:ext>
            </a:extLst>
          </p:cNvPr>
          <p:cNvPicPr>
            <a:picLocks noChangeAspect="1"/>
          </p:cNvPicPr>
          <p:nvPr/>
        </p:nvPicPr>
        <p:blipFill>
          <a:blip r:embed="rId3" cstate="screen">
            <a:extLst>
              <a:ext uri="{28A0092B-C50C-407E-A947-70E740481C1C}">
                <a14:useLocalDpi xmlns:a14="http://schemas.microsoft.com/office/drawing/2010/main"/>
              </a:ext>
            </a:extLst>
          </a:blip>
          <a:srcRect l="9909" r="30907"/>
          <a:stretch/>
        </p:blipFill>
        <p:spPr>
          <a:xfrm>
            <a:off x="1" y="1"/>
            <a:ext cx="6096000" cy="6858000"/>
          </a:xfrm>
          <a:prstGeom prst="rect">
            <a:avLst/>
          </a:prstGeom>
        </p:spPr>
      </p:pic>
      <p:sp>
        <p:nvSpPr>
          <p:cNvPr id="12" name="TextBox 11">
            <a:extLst>
              <a:ext uri="{FF2B5EF4-FFF2-40B4-BE49-F238E27FC236}">
                <a16:creationId xmlns:a16="http://schemas.microsoft.com/office/drawing/2014/main" id="{3E91BD39-9CE3-EF32-9DBF-0B1DD162CA34}"/>
              </a:ext>
            </a:extLst>
          </p:cNvPr>
          <p:cNvSpPr txBox="1"/>
          <p:nvPr/>
        </p:nvSpPr>
        <p:spPr>
          <a:xfrm>
            <a:off x="623888" y="1274543"/>
            <a:ext cx="5183398" cy="584775"/>
          </a:xfrm>
          <a:prstGeom prst="rect">
            <a:avLst/>
          </a:prstGeom>
          <a:noFill/>
        </p:spPr>
        <p:txBody>
          <a:bodyPr wrap="square" rtlCol="0">
            <a:spAutoFit/>
          </a:bodyPr>
          <a:lstStyle/>
          <a:p>
            <a:pPr algn="l"/>
            <a:r>
              <a:rPr lang="ja-JP" altLang="en-US" sz="3200" dirty="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rPr>
              <a:t>地中海性気候</a:t>
            </a:r>
            <a:endParaRPr lang="en-US" sz="3200" dirty="0">
              <a:solidFill>
                <a:schemeClr val="bg1"/>
              </a:solidFill>
              <a:effectLst/>
              <a:latin typeface="Yu Gothic Medium" panose="020B0400000000000000" pitchFamily="34" charset="-128"/>
              <a:ea typeface="Yu Gothic Medium" panose="020B0400000000000000" pitchFamily="34" charset="-128"/>
              <a:cs typeface="Inter Display" panose="02000503000000020004" pitchFamily="2" charset="0"/>
            </a:endParaRPr>
          </a:p>
        </p:txBody>
      </p:sp>
      <p:sp>
        <p:nvSpPr>
          <p:cNvPr id="13" name="TextBox 12">
            <a:extLst>
              <a:ext uri="{FF2B5EF4-FFF2-40B4-BE49-F238E27FC236}">
                <a16:creationId xmlns:a16="http://schemas.microsoft.com/office/drawing/2014/main" id="{242DDED3-9C7A-B776-DB6B-3E39AB3C3D67}"/>
              </a:ext>
            </a:extLst>
          </p:cNvPr>
          <p:cNvSpPr txBox="1"/>
          <p:nvPr/>
        </p:nvSpPr>
        <p:spPr>
          <a:xfrm>
            <a:off x="623888" y="1878959"/>
            <a:ext cx="3849274" cy="315343"/>
          </a:xfrm>
          <a:prstGeom prst="rect">
            <a:avLst/>
          </a:prstGeom>
          <a:noFill/>
        </p:spPr>
        <p:txBody>
          <a:bodyPr wrap="square" rtlCol="0">
            <a:spAutoFit/>
          </a:bodyPr>
          <a:lstStyle/>
          <a:p>
            <a:pPr>
              <a:lnSpc>
                <a:spcPct val="90000"/>
              </a:lnSpc>
            </a:pPr>
            <a:r>
              <a:rPr lang="ja-JP" altLang="en-US" sz="1600">
                <a:solidFill>
                  <a:schemeClr val="bg1"/>
                </a:solidFill>
                <a:latin typeface="Yu Gothic Medium" panose="020B0400000000000000" pitchFamily="34" charset="-128"/>
                <a:ea typeface="Yu Gothic Medium" panose="020B0400000000000000" pitchFamily="34" charset="-128"/>
              </a:rPr>
              <a:t>様々なメゾクリマとミクロクリマを持つ</a:t>
            </a:r>
            <a:endParaRPr lang="en-AU" sz="1600" dirty="0">
              <a:solidFill>
                <a:schemeClr val="bg1"/>
              </a:solidFill>
              <a:latin typeface="Yu Gothic Medium" panose="020B0400000000000000" pitchFamily="34" charset="-128"/>
              <a:ea typeface="Yu Gothic Medium" panose="020B0400000000000000" pitchFamily="34" charset="-128"/>
            </a:endParaRPr>
          </a:p>
        </p:txBody>
      </p:sp>
      <p:cxnSp>
        <p:nvCxnSpPr>
          <p:cNvPr id="15" name="Straight Connector 14">
            <a:extLst>
              <a:ext uri="{FF2B5EF4-FFF2-40B4-BE49-F238E27FC236}">
                <a16:creationId xmlns:a16="http://schemas.microsoft.com/office/drawing/2014/main" id="{B7CDA6E2-8668-C03D-10BF-4D2F1FD642B7}"/>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Text Placeholder 9">
            <a:extLst>
              <a:ext uri="{FF2B5EF4-FFF2-40B4-BE49-F238E27FC236}">
                <a16:creationId xmlns:a16="http://schemas.microsoft.com/office/drawing/2014/main" id="{9101A808-16BF-FFF9-08C1-B4D0520C1488}"/>
              </a:ext>
            </a:extLst>
          </p:cNvPr>
          <p:cNvSpPr txBox="1">
            <a:spLocks/>
          </p:cNvSpPr>
          <p:nvPr/>
        </p:nvSpPr>
        <p:spPr>
          <a:xfrm>
            <a:off x="6345801" y="4479842"/>
            <a:ext cx="2953473" cy="785378"/>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b="1" dirty="0">
                <a:solidFill>
                  <a:schemeClr val="accent3"/>
                </a:solidFill>
                <a:latin typeface="Yu Gothic" panose="020B0400000000000000" pitchFamily="34" charset="-128"/>
                <a:ea typeface="Yu Gothic" panose="020B0400000000000000" pitchFamily="34" charset="-128"/>
              </a:rPr>
              <a:t>マクラーレン・ヴェールの標高</a:t>
            </a:r>
            <a:endParaRPr lang="en-AU" altLang="ja-JP" b="1" dirty="0">
              <a:solidFill>
                <a:schemeClr val="accent3"/>
              </a:solidFill>
              <a:latin typeface="Yu Gothic" panose="020B0400000000000000" pitchFamily="34" charset="-128"/>
              <a:ea typeface="Yu Gothic" panose="020B0400000000000000" pitchFamily="34" charset="-128"/>
            </a:endParaRPr>
          </a:p>
          <a:p>
            <a:r>
              <a:rPr lang="en-US" sz="1800" dirty="0">
                <a:solidFill>
                  <a:srgbClr val="B2D8BE"/>
                </a:solidFill>
                <a:latin typeface="Neue Haas Grotesk Text Pro" panose="020B0504020202020204" pitchFamily="34" charset="77"/>
              </a:rPr>
              <a:t>10–350M (</a:t>
            </a:r>
            <a:r>
              <a:rPr lang="en-US" sz="1800" dirty="0">
                <a:solidFill>
                  <a:srgbClr val="B2D8BE"/>
                </a:solidFill>
              </a:rPr>
              <a:t>33</a:t>
            </a:r>
            <a:r>
              <a:rPr lang="en-US" sz="1800" dirty="0">
                <a:solidFill>
                  <a:srgbClr val="B2D8BE"/>
                </a:solidFill>
                <a:latin typeface="Neue Haas Grotesk Text Pro" panose="020B0504020202020204" pitchFamily="34" charset="77"/>
              </a:rPr>
              <a:t> – 1,148FT)</a:t>
            </a:r>
          </a:p>
        </p:txBody>
      </p:sp>
      <p:cxnSp>
        <p:nvCxnSpPr>
          <p:cNvPr id="22" name="Straight Connector 21">
            <a:extLst>
              <a:ext uri="{FF2B5EF4-FFF2-40B4-BE49-F238E27FC236}">
                <a16:creationId xmlns:a16="http://schemas.microsoft.com/office/drawing/2014/main" id="{F574DA73-B4C2-2628-AEFA-BEB75139795D}"/>
              </a:ext>
            </a:extLst>
          </p:cNvPr>
          <p:cNvCxnSpPr>
            <a:cxnSpLocks/>
          </p:cNvCxnSpPr>
          <p:nvPr/>
        </p:nvCxnSpPr>
        <p:spPr>
          <a:xfrm>
            <a:off x="7561807" y="6447505"/>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8326392-5B25-CF1B-9F37-95B8AD9C9C48}"/>
              </a:ext>
            </a:extLst>
          </p:cNvPr>
          <p:cNvCxnSpPr>
            <a:cxnSpLocks/>
          </p:cNvCxnSpPr>
          <p:nvPr/>
        </p:nvCxnSpPr>
        <p:spPr>
          <a:xfrm flipV="1">
            <a:off x="7561807" y="5324504"/>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0A53E608-C4EA-6E3A-48C9-D4FFFE8B0C04}"/>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15B1FE79-CBB1-89C7-590E-C931B8494274}"/>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D4355A0F-A3A4-71CA-FDF9-B4126496B391}"/>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BD32245-8D59-2739-9C80-0F24944CB2CB}"/>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C8292AB9-8EEA-B7A7-68D1-7ACE5316A7BD}"/>
              </a:ext>
            </a:extLst>
          </p:cNvPr>
          <p:cNvSpPr/>
          <p:nvPr/>
        </p:nvSpPr>
        <p:spPr>
          <a:xfrm>
            <a:off x="8623710" y="6274836"/>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itle 2">
            <a:extLst>
              <a:ext uri="{FF2B5EF4-FFF2-40B4-BE49-F238E27FC236}">
                <a16:creationId xmlns:a16="http://schemas.microsoft.com/office/drawing/2014/main" id="{8CA39B6B-AB52-D31E-0548-A18E0B330437}"/>
              </a:ext>
            </a:extLst>
          </p:cNvPr>
          <p:cNvSpPr txBox="1">
            <a:spLocks/>
          </p:cNvSpPr>
          <p:nvPr/>
        </p:nvSpPr>
        <p:spPr>
          <a:xfrm>
            <a:off x="623888" y="453633"/>
            <a:ext cx="5334275" cy="820910"/>
          </a:xfrm>
          <a:prstGeom prst="rect">
            <a:avLst/>
          </a:prstGeom>
        </p:spPr>
        <p:txBody>
          <a:bodyPr vert="horz" lIns="0" tIns="0" rIns="0" bIns="0" rtlCol="0" anchor="b" anchorCtr="0">
            <a:noAutofit/>
          </a:bodyPr>
          <a:lstStyle>
            <a:lvl1pPr algn="l" defTabSz="914453" rtl="0" eaLnBrk="1" latinLnBrk="0" hangingPunct="1">
              <a:lnSpc>
                <a:spcPct val="80000"/>
              </a:lnSpc>
              <a:spcBef>
                <a:spcPct val="0"/>
              </a:spcBef>
              <a:buNone/>
              <a:defRPr sz="5443" b="0" i="0" kern="1200" cap="all" baseline="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ja-JP" altLang="en-US">
                <a:solidFill>
                  <a:schemeClr val="accent3"/>
                </a:solidFill>
                <a:latin typeface="Yu Gothic Medium" panose="020B0400000000000000" pitchFamily="34" charset="-128"/>
                <a:ea typeface="Yu Gothic Medium" panose="020B0400000000000000" pitchFamily="34" charset="-128"/>
              </a:rPr>
              <a:t>気候</a:t>
            </a:r>
            <a:endParaRPr lang="en-US" dirty="0">
              <a:solidFill>
                <a:schemeClr val="accent3"/>
              </a:solidFill>
              <a:latin typeface="Yu Gothic Medium" panose="020B0400000000000000" pitchFamily="34" charset="-128"/>
              <a:ea typeface="Yu Gothic Medium" panose="020B0400000000000000" pitchFamily="34" charset="-128"/>
            </a:endParaRPr>
          </a:p>
        </p:txBody>
      </p:sp>
      <p:sp>
        <p:nvSpPr>
          <p:cNvPr id="34" name="TextBox 33">
            <a:extLst>
              <a:ext uri="{FF2B5EF4-FFF2-40B4-BE49-F238E27FC236}">
                <a16:creationId xmlns:a16="http://schemas.microsoft.com/office/drawing/2014/main" id="{1852872E-D2EF-0192-0D62-53C3755BA8D9}"/>
              </a:ext>
            </a:extLst>
          </p:cNvPr>
          <p:cNvSpPr txBox="1"/>
          <p:nvPr/>
        </p:nvSpPr>
        <p:spPr>
          <a:xfrm>
            <a:off x="9228352" y="5836182"/>
            <a:ext cx="2092341"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低</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0–499</a:t>
            </a:r>
            <a:r>
              <a:rPr lang="en-US" sz="1400" dirty="0">
                <a:solidFill>
                  <a:srgbClr val="601329"/>
                </a:solidFill>
                <a:latin typeface="Yu Gothic Medium" panose="020B0400000000000000" pitchFamily="34" charset="-128"/>
                <a:ea typeface="Yu Gothic Medium" panose="020B0400000000000000" pitchFamily="34" charset="-128"/>
              </a:rPr>
              <a:t>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5" name="TextBox 34">
            <a:extLst>
              <a:ext uri="{FF2B5EF4-FFF2-40B4-BE49-F238E27FC236}">
                <a16:creationId xmlns:a16="http://schemas.microsoft.com/office/drawing/2014/main" id="{0B98BE29-DC0D-BE50-D31C-1A39952329ED}"/>
              </a:ext>
            </a:extLst>
          </p:cNvPr>
          <p:cNvSpPr txBox="1"/>
          <p:nvPr/>
        </p:nvSpPr>
        <p:spPr>
          <a:xfrm>
            <a:off x="9633083" y="4316851"/>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中間</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500–749</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(1,640–2,459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6" name="TextBox 35">
            <a:extLst>
              <a:ext uri="{FF2B5EF4-FFF2-40B4-BE49-F238E27FC236}">
                <a16:creationId xmlns:a16="http://schemas.microsoft.com/office/drawing/2014/main" id="{1121D8BB-B05C-3F5B-7FD7-E3FA713801D3}"/>
              </a:ext>
            </a:extLst>
          </p:cNvPr>
          <p:cNvSpPr txBox="1"/>
          <p:nvPr/>
        </p:nvSpPr>
        <p:spPr>
          <a:xfrm>
            <a:off x="10105808" y="2748202"/>
            <a:ext cx="2399913"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高</a:t>
            </a:r>
            <a:endParaRPr lang="en-US"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750–999</a:t>
            </a:r>
            <a:r>
              <a:rPr lang="en-US" sz="1400" dirty="0">
                <a:solidFill>
                  <a:srgbClr val="601329"/>
                </a:solidFill>
                <a:latin typeface="Yu Gothic Medium" panose="020B0400000000000000" pitchFamily="34" charset="-128"/>
                <a:ea typeface="Yu Gothic Medium" panose="020B0400000000000000" pitchFamily="34" charset="-128"/>
              </a:rPr>
              <a:t>m</a:t>
            </a:r>
          </a:p>
          <a:p>
            <a:r>
              <a:rPr lang="en-US" sz="1400" dirty="0">
                <a:solidFill>
                  <a:srgbClr val="601329"/>
                </a:solidFill>
                <a:latin typeface="Neue Haas Grotesk Text Pro" panose="020B0504020202020204" pitchFamily="34" charset="77"/>
              </a:rPr>
              <a:t>(2,460–3,279</a:t>
            </a:r>
            <a:r>
              <a:rPr lang="en-US" sz="1400" dirty="0">
                <a:solidFill>
                  <a:srgbClr val="601329"/>
                </a:solidFill>
                <a:latin typeface="Yu Gothic Medium" panose="020B0400000000000000" pitchFamily="34" charset="-128"/>
                <a:ea typeface="Yu Gothic Medium" panose="020B0400000000000000" pitchFamily="34" charset="-128"/>
              </a:rPr>
              <a:t>ft</a:t>
            </a:r>
            <a:r>
              <a:rPr lang="en-US" sz="1400" dirty="0">
                <a:solidFill>
                  <a:srgbClr val="601329"/>
                </a:solidFill>
                <a:latin typeface="Neue Haas Grotesk Text Pro" panose="020B0504020202020204" pitchFamily="34" charset="77"/>
              </a:rPr>
              <a:t>)</a:t>
            </a:r>
          </a:p>
        </p:txBody>
      </p:sp>
      <p:sp>
        <p:nvSpPr>
          <p:cNvPr id="37" name="TextBox 36">
            <a:extLst>
              <a:ext uri="{FF2B5EF4-FFF2-40B4-BE49-F238E27FC236}">
                <a16:creationId xmlns:a16="http://schemas.microsoft.com/office/drawing/2014/main" id="{5E53B3C8-8F4F-EDA3-4139-CF51A31484D1}"/>
              </a:ext>
            </a:extLst>
          </p:cNvPr>
          <p:cNvSpPr txBox="1"/>
          <p:nvPr/>
        </p:nvSpPr>
        <p:spPr>
          <a:xfrm>
            <a:off x="10456533" y="1308425"/>
            <a:ext cx="2643446" cy="800219"/>
          </a:xfrm>
          <a:prstGeom prst="rect">
            <a:avLst/>
          </a:prstGeom>
          <a:noFill/>
        </p:spPr>
        <p:txBody>
          <a:bodyPr wrap="square">
            <a:spAutoFit/>
          </a:bodyPr>
          <a:lstStyle/>
          <a:p>
            <a:r>
              <a:rPr lang="ja-JP" altLang="en-US" b="1">
                <a:solidFill>
                  <a:srgbClr val="601329"/>
                </a:solidFill>
                <a:latin typeface="Yu Gothic" panose="020B0400000000000000" pitchFamily="34" charset="-128"/>
                <a:ea typeface="Yu Gothic" panose="020B0400000000000000" pitchFamily="34" charset="-128"/>
              </a:rPr>
              <a:t>超高</a:t>
            </a:r>
            <a:endParaRPr lang="en-AU" altLang="ja-JP" b="1" dirty="0">
              <a:solidFill>
                <a:srgbClr val="601329"/>
              </a:solidFill>
              <a:latin typeface="Yu Gothic" panose="020B0400000000000000" pitchFamily="34" charset="-128"/>
              <a:ea typeface="Yu Gothic" panose="020B0400000000000000" pitchFamily="34" charset="-128"/>
            </a:endParaRPr>
          </a:p>
          <a:p>
            <a:r>
              <a:rPr lang="en-US" sz="1400" dirty="0">
                <a:solidFill>
                  <a:srgbClr val="601329"/>
                </a:solidFill>
                <a:latin typeface="Neue Haas Grotesk Text Pro" panose="020B0504020202020204" pitchFamily="34" charset="77"/>
              </a:rPr>
              <a:t>1000</a:t>
            </a:r>
            <a:r>
              <a:rPr lang="en-US" sz="1400" dirty="0">
                <a:solidFill>
                  <a:srgbClr val="601329"/>
                </a:solidFill>
                <a:latin typeface="Yu Gothic Medium" panose="020B0400000000000000" pitchFamily="34" charset="-128"/>
                <a:ea typeface="Yu Gothic Medium" panose="020B0400000000000000" pitchFamily="34" charset="-128"/>
              </a:rPr>
              <a:t>m</a:t>
            </a:r>
            <a:r>
              <a:rPr lang="en-US" sz="1400" dirty="0">
                <a:solidFill>
                  <a:srgbClr val="601329"/>
                </a:solidFill>
                <a:latin typeface="Neue Haas Grotesk Text Pro" panose="020B0504020202020204" pitchFamily="34" charset="77"/>
              </a:rPr>
              <a:t> +</a:t>
            </a:r>
          </a:p>
          <a:p>
            <a:r>
              <a:rPr lang="en-US" sz="1400" dirty="0">
                <a:solidFill>
                  <a:srgbClr val="601329"/>
                </a:solidFill>
                <a:latin typeface="Neue Haas Grotesk Text Pro" panose="020B0504020202020204" pitchFamily="34" charset="77"/>
              </a:rPr>
              <a:t>(&gt;3,280</a:t>
            </a:r>
            <a:r>
              <a:rPr lang="en-US" sz="1400" dirty="0">
                <a:solidFill>
                  <a:srgbClr val="601329"/>
                </a:solidFill>
                <a:latin typeface="Yu Gothic Medium" panose="020B0400000000000000" pitchFamily="34" charset="-128"/>
                <a:ea typeface="Yu Gothic Medium" panose="020B0400000000000000" pitchFamily="34" charset="-128"/>
              </a:rPr>
              <a:t>ft </a:t>
            </a:r>
            <a:r>
              <a:rPr lang="en-US" sz="1400" dirty="0">
                <a:solidFill>
                  <a:srgbClr val="601329"/>
                </a:solidFill>
                <a:latin typeface="Neue Haas Grotesk Text Pro" panose="020B0504020202020204" pitchFamily="34" charset="77"/>
              </a:rPr>
              <a:t>+)</a:t>
            </a:r>
          </a:p>
        </p:txBody>
      </p:sp>
    </p:spTree>
    <p:extLst>
      <p:ext uri="{BB962C8B-B14F-4D97-AF65-F5344CB8AC3E}">
        <p14:creationId xmlns:p14="http://schemas.microsoft.com/office/powerpoint/2010/main" val="182561756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9030" t="145" r="12562" b="544"/>
          <a:stretch/>
        </p:blipFill>
        <p:spPr>
          <a:xfrm>
            <a:off x="0" y="360564"/>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ja-JP" altLang="en-US">
                <a:solidFill>
                  <a:schemeClr val="accent1"/>
                </a:solidFill>
                <a:latin typeface="Yu Gothic Medium" panose="020B0400000000000000" pitchFamily="34" charset="-128"/>
                <a:ea typeface="Yu Gothic Medium" panose="020B0400000000000000" pitchFamily="34" charset="-128"/>
              </a:rPr>
              <a:t>土壌</a:t>
            </a:r>
            <a:endParaRPr lang="en-US" dirty="0">
              <a:solidFill>
                <a:schemeClr val="accent1"/>
              </a:solidFill>
              <a:latin typeface="Yu Gothic Medium" panose="020B0400000000000000" pitchFamily="34" charset="-128"/>
              <a:ea typeface="Yu Gothic Medium" panose="020B0400000000000000" pitchFamily="34" charset="-128"/>
            </a:endParaRP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5197923" cy="1530521"/>
          </a:xfrm>
        </p:spPr>
        <p:txBody>
          <a:bodyPr/>
          <a:lstStyle/>
          <a:p>
            <a:pPr marL="0" indent="0">
              <a:buNone/>
            </a:pPr>
            <a:r>
              <a:rPr lang="ja-JP" altLang="en-US" sz="1800" dirty="0">
                <a:latin typeface="Yu Gothic Medium" panose="020B0400000000000000" pitchFamily="34" charset="-128"/>
                <a:ea typeface="Yu Gothic Medium" panose="020B0400000000000000" pitchFamily="34" charset="-128"/>
              </a:rPr>
              <a:t>マクラーレン・ヴェールは、世界で最も</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地質学的に多様な地域の一つです。</a:t>
            </a:r>
            <a:br>
              <a:rPr lang="en-AU" altLang="ja-JP" sz="1800" dirty="0">
                <a:latin typeface="Yu Gothic Medium" panose="020B0400000000000000" pitchFamily="34" charset="-128"/>
                <a:ea typeface="Yu Gothic Medium" panose="020B0400000000000000" pitchFamily="34" charset="-128"/>
              </a:rPr>
            </a:b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赤褐色の砂質ローム、石灰が混じった軽い粘土、特徴的な砂質土壌など、これらすべての土壌が</a:t>
            </a:r>
            <a:br>
              <a:rPr lang="en-AU" altLang="ja-JP" sz="1800" dirty="0">
                <a:latin typeface="Yu Gothic Medium" panose="020B0400000000000000" pitchFamily="34" charset="-128"/>
                <a:ea typeface="Yu Gothic Medium" panose="020B0400000000000000" pitchFamily="34" charset="-128"/>
              </a:rPr>
            </a:br>
            <a:r>
              <a:rPr lang="ja-JP" altLang="en-US" sz="1800" dirty="0">
                <a:latin typeface="Yu Gothic Medium" panose="020B0400000000000000" pitchFamily="34" charset="-128"/>
                <a:ea typeface="Yu Gothic Medium" panose="020B0400000000000000" pitchFamily="34" charset="-128"/>
              </a:rPr>
              <a:t>同じ地域にみられることもあります。</a:t>
            </a:r>
            <a:endParaRPr lang="en-AU" sz="18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15181336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17080" y="552615"/>
            <a:ext cx="6857649" cy="912686"/>
          </a:xfrm>
          <a:prstGeom prst="rect">
            <a:avLst/>
          </a:prstGeom>
          <a:noFill/>
        </p:spPr>
        <p:txBody>
          <a:bodyPr wrap="square">
            <a:spAutoFit/>
          </a:bodyPr>
          <a:lstStyle/>
          <a:p>
            <a:pPr>
              <a:lnSpc>
                <a:spcPct val="82000"/>
              </a:lnSpc>
            </a:pPr>
            <a:r>
              <a:rPr lang="en-US" altLang="ja-JP" sz="3200" dirty="0">
                <a:solidFill>
                  <a:srgbClr val="601329"/>
                </a:solidFill>
                <a:latin typeface="+mn-ea"/>
              </a:rPr>
              <a:t>GRENACHE</a:t>
            </a:r>
            <a:br>
              <a:rPr lang="en-US" sz="6000" dirty="0">
                <a:solidFill>
                  <a:srgbClr val="B2D8BE"/>
                </a:solidFill>
                <a:latin typeface="Yu Gothic Medium" panose="020B0400000000000000" pitchFamily="34" charset="-128"/>
                <a:ea typeface="Yu Gothic Medium" panose="020B0400000000000000" pitchFamily="34" charset="-128"/>
              </a:rPr>
            </a:br>
            <a:r>
              <a:rPr lang="ja-JP" altLang="en-US" sz="3200" dirty="0">
                <a:solidFill>
                  <a:schemeClr val="bg2">
                    <a:lumMod val="75000"/>
                  </a:schemeClr>
                </a:solidFill>
                <a:latin typeface="Yu Gothic Medium" panose="020B0400000000000000" pitchFamily="34" charset="-128"/>
                <a:ea typeface="Yu Gothic Medium" panose="020B0400000000000000" pitchFamily="34" charset="-128"/>
              </a:rPr>
              <a:t>特徴と味わいのプロフィール</a:t>
            </a:r>
            <a:endParaRPr lang="en-US" sz="3200" dirty="0">
              <a:solidFill>
                <a:schemeClr val="bg2">
                  <a:lumMod val="75000"/>
                </a:schemeClr>
              </a:solidFill>
              <a:latin typeface="Yu Gothic Medium" panose="020B0400000000000000" pitchFamily="34" charset="-128"/>
              <a:ea typeface="Yu Gothic Medium" panose="020B0400000000000000" pitchFamily="34" charset="-128"/>
            </a:endParaRPr>
          </a:p>
        </p:txBody>
      </p:sp>
      <p:sp>
        <p:nvSpPr>
          <p:cNvPr id="29" name="TextBox 28">
            <a:extLst>
              <a:ext uri="{FF2B5EF4-FFF2-40B4-BE49-F238E27FC236}">
                <a16:creationId xmlns:a16="http://schemas.microsoft.com/office/drawing/2014/main" id="{9EE6620A-6DE8-9F2C-93D7-EA689D1394C6}"/>
              </a:ext>
            </a:extLst>
          </p:cNvPr>
          <p:cNvSpPr txBox="1"/>
          <p:nvPr/>
        </p:nvSpPr>
        <p:spPr>
          <a:xfrm>
            <a:off x="9485615" y="4710161"/>
            <a:ext cx="2805709" cy="1896801"/>
          </a:xfrm>
          <a:prstGeom prst="rect">
            <a:avLst/>
          </a:prstGeom>
          <a:noFill/>
        </p:spPr>
        <p:txBody>
          <a:bodyPr wrap="square" anchor="b">
            <a:spAutoFit/>
          </a:bodyPr>
          <a:lstStyle/>
          <a:p>
            <a:pPr>
              <a:lnSpc>
                <a:spcPct val="82000"/>
              </a:lnSpc>
              <a:spcBef>
                <a:spcPts val="150"/>
              </a:spcBef>
              <a:spcAft>
                <a:spcPts val="315"/>
              </a:spcAft>
              <a:buClr>
                <a:srgbClr val="B2D8BE"/>
              </a:buClr>
            </a:pPr>
            <a:r>
              <a:rPr lang="ja-JP" altLang="en-US" sz="1600" dirty="0">
                <a:effectLst/>
                <a:latin typeface="Yu Gothic Medium" panose="020B0400000000000000" pitchFamily="34" charset="-128"/>
                <a:ea typeface="Yu Gothic Medium" panose="020B0400000000000000" pitchFamily="34" charset="-128"/>
              </a:rPr>
              <a:t>味わい</a:t>
            </a:r>
            <a:endParaRPr lang="en-AU" sz="1600" dirty="0">
              <a:effectLst/>
              <a:latin typeface="Yu Gothic Medium" panose="020B0400000000000000" pitchFamily="34" charset="-128"/>
              <a:ea typeface="Yu Gothic Medium" panose="020B0400000000000000" pitchFamily="34" charset="-128"/>
            </a:endParaRP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latin typeface="Yu Gothic Medium" panose="020B0400000000000000" pitchFamily="34" charset="-128"/>
                <a:ea typeface="Yu Gothic Medium" panose="020B0400000000000000" pitchFamily="34" charset="-128"/>
              </a:rPr>
              <a:t>ストロベリー</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latin typeface="Yu Gothic Medium" panose="020B0400000000000000" pitchFamily="34" charset="-128"/>
                <a:ea typeface="Yu Gothic Medium" panose="020B0400000000000000" pitchFamily="34" charset="-128"/>
              </a:rPr>
              <a:t>土</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latin typeface="Yu Gothic Medium" panose="020B0400000000000000" pitchFamily="34" charset="-128"/>
                <a:ea typeface="Yu Gothic Medium" panose="020B0400000000000000" pitchFamily="34" charset="-128"/>
              </a:rPr>
              <a:t>チェリー </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latin typeface="Yu Gothic Medium" panose="020B0400000000000000" pitchFamily="34" charset="-128"/>
                <a:ea typeface="Yu Gothic Medium" panose="020B0400000000000000" pitchFamily="34" charset="-128"/>
              </a:rPr>
              <a:t>ダーク・ラズベリー </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latin typeface="Yu Gothic Medium" panose="020B0400000000000000" pitchFamily="34" charset="-128"/>
                <a:ea typeface="Yu Gothic Medium" panose="020B0400000000000000" pitchFamily="34" charset="-128"/>
              </a:rPr>
              <a:t>白コショウ</a:t>
            </a:r>
          </a:p>
          <a:p>
            <a:pPr marL="285750" indent="-285750">
              <a:lnSpc>
                <a:spcPct val="82000"/>
              </a:lnSpc>
              <a:spcBef>
                <a:spcPts val="150"/>
              </a:spcBef>
              <a:spcAft>
                <a:spcPts val="315"/>
              </a:spcAft>
              <a:buClr>
                <a:srgbClr val="B2D8BE"/>
              </a:buClr>
              <a:buFont typeface="Arial" panose="020B0604020202020204" pitchFamily="34" charset="0"/>
              <a:buChar char="•"/>
            </a:pPr>
            <a:r>
              <a:rPr lang="ja-JP" altLang="en-US" sz="1600" dirty="0">
                <a:latin typeface="Yu Gothic Medium" panose="020B0400000000000000" pitchFamily="34" charset="-128"/>
                <a:ea typeface="Yu Gothic Medium" panose="020B0400000000000000" pitchFamily="34" charset="-128"/>
              </a:rPr>
              <a:t>スパイス</a:t>
            </a:r>
            <a:endParaRPr lang="en-AU" sz="1600" dirty="0">
              <a:effectLst/>
              <a:latin typeface="Yu Gothic Medium" panose="020B0400000000000000" pitchFamily="34" charset="-128"/>
              <a:ea typeface="Yu Gothic Medium" panose="020B0400000000000000" pitchFamily="34" charset="-128"/>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8432800" y="4241041"/>
            <a:ext cx="150015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9932950" y="4241041"/>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704187"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5577583" y="4494426"/>
            <a:ext cx="4652237" cy="410433"/>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GRENACHE</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8" name="Oval 7">
            <a:extLst>
              <a:ext uri="{FF2B5EF4-FFF2-40B4-BE49-F238E27FC236}">
                <a16:creationId xmlns:a16="http://schemas.microsoft.com/office/drawing/2014/main" id="{B9E48CA2-2B12-B702-187D-AEEAC993CC30}"/>
              </a:ext>
            </a:extLst>
          </p:cNvPr>
          <p:cNvSpPr/>
          <p:nvPr/>
        </p:nvSpPr>
        <p:spPr>
          <a:xfrm>
            <a:off x="2104517" y="2028344"/>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C968959B-765A-A9FF-B7BE-9CB9390311F0}"/>
              </a:ext>
            </a:extLst>
          </p:cNvPr>
          <p:cNvSpPr/>
          <p:nvPr/>
        </p:nvSpPr>
        <p:spPr>
          <a:xfrm>
            <a:off x="2468660" y="2025442"/>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 name="Oval 9">
            <a:extLst>
              <a:ext uri="{FF2B5EF4-FFF2-40B4-BE49-F238E27FC236}">
                <a16:creationId xmlns:a16="http://schemas.microsoft.com/office/drawing/2014/main" id="{6BCE7CC5-4034-7268-9B04-A624191D8F81}"/>
              </a:ext>
            </a:extLst>
          </p:cNvPr>
          <p:cNvSpPr/>
          <p:nvPr/>
        </p:nvSpPr>
        <p:spPr>
          <a:xfrm>
            <a:off x="2832803" y="2025442"/>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 name="Oval 10">
            <a:extLst>
              <a:ext uri="{FF2B5EF4-FFF2-40B4-BE49-F238E27FC236}">
                <a16:creationId xmlns:a16="http://schemas.microsoft.com/office/drawing/2014/main" id="{4467948C-E554-03A6-6A01-918F82C56296}"/>
              </a:ext>
            </a:extLst>
          </p:cNvPr>
          <p:cNvSpPr/>
          <p:nvPr/>
        </p:nvSpPr>
        <p:spPr>
          <a:xfrm>
            <a:off x="3196946" y="2025442"/>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3" name="Oval 12">
            <a:extLst>
              <a:ext uri="{FF2B5EF4-FFF2-40B4-BE49-F238E27FC236}">
                <a16:creationId xmlns:a16="http://schemas.microsoft.com/office/drawing/2014/main" id="{BFCC548F-330E-A2E7-2994-BC6333F7C141}"/>
              </a:ext>
            </a:extLst>
          </p:cNvPr>
          <p:cNvSpPr/>
          <p:nvPr/>
        </p:nvSpPr>
        <p:spPr>
          <a:xfrm>
            <a:off x="3561470" y="2025442"/>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FBCAA6F1-3107-79D8-C17A-53478B4AB59D}"/>
              </a:ext>
            </a:extLst>
          </p:cNvPr>
          <p:cNvSpPr/>
          <p:nvPr/>
        </p:nvSpPr>
        <p:spPr>
          <a:xfrm>
            <a:off x="3925994" y="2025442"/>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A3F5E161-F52E-24A3-BD5B-95F7DA16A229}"/>
              </a:ext>
            </a:extLst>
          </p:cNvPr>
          <p:cNvSpPr/>
          <p:nvPr/>
        </p:nvSpPr>
        <p:spPr>
          <a:xfrm>
            <a:off x="4284339" y="2025442"/>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F23BCECA-3C3A-798D-515C-098D9535BBD1}"/>
              </a:ext>
            </a:extLst>
          </p:cNvPr>
          <p:cNvSpPr/>
          <p:nvPr/>
        </p:nvSpPr>
        <p:spPr>
          <a:xfrm>
            <a:off x="4655041" y="2025442"/>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780ED763-953F-2F84-8D66-A236EA5736F9}"/>
              </a:ext>
            </a:extLst>
          </p:cNvPr>
          <p:cNvSpPr/>
          <p:nvPr/>
        </p:nvSpPr>
        <p:spPr>
          <a:xfrm>
            <a:off x="5019565" y="2025442"/>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1" name="Title 2">
            <a:extLst>
              <a:ext uri="{FF2B5EF4-FFF2-40B4-BE49-F238E27FC236}">
                <a16:creationId xmlns:a16="http://schemas.microsoft.com/office/drawing/2014/main" id="{B30512E3-9E5A-18D3-3EC9-CB60F341DFA1}"/>
              </a:ext>
            </a:extLst>
          </p:cNvPr>
          <p:cNvSpPr txBox="1"/>
          <p:nvPr/>
        </p:nvSpPr>
        <p:spPr>
          <a:xfrm>
            <a:off x="2724721" y="2502851"/>
            <a:ext cx="1191601"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グルナッシュ</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23" name="Oval 22">
            <a:extLst>
              <a:ext uri="{FF2B5EF4-FFF2-40B4-BE49-F238E27FC236}">
                <a16:creationId xmlns:a16="http://schemas.microsoft.com/office/drawing/2014/main" id="{146EEED7-62B3-EF5B-E5D0-6F3A6B00048A}"/>
              </a:ext>
            </a:extLst>
          </p:cNvPr>
          <p:cNvSpPr/>
          <p:nvPr/>
        </p:nvSpPr>
        <p:spPr>
          <a:xfrm>
            <a:off x="2104517" y="318155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02A22F76-266C-12F2-863C-FD57316866EF}"/>
              </a:ext>
            </a:extLst>
          </p:cNvPr>
          <p:cNvSpPr/>
          <p:nvPr/>
        </p:nvSpPr>
        <p:spPr>
          <a:xfrm>
            <a:off x="2468660" y="317865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3DB1E6C4-5C85-1E3D-414E-CA5239681743}"/>
              </a:ext>
            </a:extLst>
          </p:cNvPr>
          <p:cNvSpPr/>
          <p:nvPr/>
        </p:nvSpPr>
        <p:spPr>
          <a:xfrm>
            <a:off x="2832803" y="317865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E977393D-7D21-459A-BF9B-A0D745DABACB}"/>
              </a:ext>
            </a:extLst>
          </p:cNvPr>
          <p:cNvSpPr/>
          <p:nvPr/>
        </p:nvSpPr>
        <p:spPr>
          <a:xfrm>
            <a:off x="3196946" y="317865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2" name="Oval 31">
            <a:extLst>
              <a:ext uri="{FF2B5EF4-FFF2-40B4-BE49-F238E27FC236}">
                <a16:creationId xmlns:a16="http://schemas.microsoft.com/office/drawing/2014/main" id="{1DA6B22D-C54D-57EA-4849-9760FB572D36}"/>
              </a:ext>
            </a:extLst>
          </p:cNvPr>
          <p:cNvSpPr/>
          <p:nvPr/>
        </p:nvSpPr>
        <p:spPr>
          <a:xfrm>
            <a:off x="3561470" y="317865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9E3EBD62-1325-DC09-AE95-27BF7C92982B}"/>
              </a:ext>
            </a:extLst>
          </p:cNvPr>
          <p:cNvSpPr/>
          <p:nvPr/>
        </p:nvSpPr>
        <p:spPr>
          <a:xfrm>
            <a:off x="3925994" y="31786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62653720-0BE9-3266-B709-18E92827EC56}"/>
              </a:ext>
            </a:extLst>
          </p:cNvPr>
          <p:cNvSpPr/>
          <p:nvPr/>
        </p:nvSpPr>
        <p:spPr>
          <a:xfrm>
            <a:off x="4284339" y="31786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24BCEF7C-FC05-9A93-FBCC-430CF604D59D}"/>
              </a:ext>
            </a:extLst>
          </p:cNvPr>
          <p:cNvSpPr/>
          <p:nvPr/>
        </p:nvSpPr>
        <p:spPr>
          <a:xfrm>
            <a:off x="4655041" y="31786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1" name="Oval 40">
            <a:extLst>
              <a:ext uri="{FF2B5EF4-FFF2-40B4-BE49-F238E27FC236}">
                <a16:creationId xmlns:a16="http://schemas.microsoft.com/office/drawing/2014/main" id="{F801F83C-C3D7-5A7C-F359-E85A71AAC7F5}"/>
              </a:ext>
            </a:extLst>
          </p:cNvPr>
          <p:cNvSpPr/>
          <p:nvPr/>
        </p:nvSpPr>
        <p:spPr>
          <a:xfrm>
            <a:off x="5019565" y="31786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7D7A53A-D5C6-C77F-19C4-5F624A97FDB4}"/>
              </a:ext>
            </a:extLst>
          </p:cNvPr>
          <p:cNvSpPr/>
          <p:nvPr/>
        </p:nvSpPr>
        <p:spPr>
          <a:xfrm>
            <a:off x="2104517" y="397374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Oval 45">
            <a:extLst>
              <a:ext uri="{FF2B5EF4-FFF2-40B4-BE49-F238E27FC236}">
                <a16:creationId xmlns:a16="http://schemas.microsoft.com/office/drawing/2014/main" id="{6FDCE51C-E21F-9525-55B8-AD4903ECEE0A}"/>
              </a:ext>
            </a:extLst>
          </p:cNvPr>
          <p:cNvSpPr/>
          <p:nvPr/>
        </p:nvSpPr>
        <p:spPr>
          <a:xfrm>
            <a:off x="2468660" y="397084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8" name="Oval 47">
            <a:extLst>
              <a:ext uri="{FF2B5EF4-FFF2-40B4-BE49-F238E27FC236}">
                <a16:creationId xmlns:a16="http://schemas.microsoft.com/office/drawing/2014/main" id="{68AF5580-51B1-E2BD-DE22-C0D1390FB06C}"/>
              </a:ext>
            </a:extLst>
          </p:cNvPr>
          <p:cNvSpPr/>
          <p:nvPr/>
        </p:nvSpPr>
        <p:spPr>
          <a:xfrm>
            <a:off x="2832803"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5A5CBDA-F863-449A-3F16-7399050B686B}"/>
              </a:ext>
            </a:extLst>
          </p:cNvPr>
          <p:cNvSpPr/>
          <p:nvPr/>
        </p:nvSpPr>
        <p:spPr>
          <a:xfrm>
            <a:off x="3196946"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F07FF6EB-EC34-7016-4300-D71B1ABF4F54}"/>
              </a:ext>
            </a:extLst>
          </p:cNvPr>
          <p:cNvSpPr/>
          <p:nvPr/>
        </p:nvSpPr>
        <p:spPr>
          <a:xfrm>
            <a:off x="3561470"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Oval 50">
            <a:extLst>
              <a:ext uri="{FF2B5EF4-FFF2-40B4-BE49-F238E27FC236}">
                <a16:creationId xmlns:a16="http://schemas.microsoft.com/office/drawing/2014/main" id="{D8350F94-E465-1BD8-774C-2E5966AEAED6}"/>
              </a:ext>
            </a:extLst>
          </p:cNvPr>
          <p:cNvSpPr/>
          <p:nvPr/>
        </p:nvSpPr>
        <p:spPr>
          <a:xfrm>
            <a:off x="3925994"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2" name="Oval 51">
            <a:extLst>
              <a:ext uri="{FF2B5EF4-FFF2-40B4-BE49-F238E27FC236}">
                <a16:creationId xmlns:a16="http://schemas.microsoft.com/office/drawing/2014/main" id="{254C37AB-E710-281B-593A-25DCACB95103}"/>
              </a:ext>
            </a:extLst>
          </p:cNvPr>
          <p:cNvSpPr/>
          <p:nvPr/>
        </p:nvSpPr>
        <p:spPr>
          <a:xfrm>
            <a:off x="4284339"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3" name="Oval 52">
            <a:extLst>
              <a:ext uri="{FF2B5EF4-FFF2-40B4-BE49-F238E27FC236}">
                <a16:creationId xmlns:a16="http://schemas.microsoft.com/office/drawing/2014/main" id="{526A3D7E-78FD-0544-C08E-603EE6280072}"/>
              </a:ext>
            </a:extLst>
          </p:cNvPr>
          <p:cNvSpPr/>
          <p:nvPr/>
        </p:nvSpPr>
        <p:spPr>
          <a:xfrm>
            <a:off x="4655041"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4" name="Oval 53">
            <a:extLst>
              <a:ext uri="{FF2B5EF4-FFF2-40B4-BE49-F238E27FC236}">
                <a16:creationId xmlns:a16="http://schemas.microsoft.com/office/drawing/2014/main" id="{B635FC4D-0819-2EEB-B430-CCCDF176AC58}"/>
              </a:ext>
            </a:extLst>
          </p:cNvPr>
          <p:cNvSpPr/>
          <p:nvPr/>
        </p:nvSpPr>
        <p:spPr>
          <a:xfrm>
            <a:off x="5019565" y="397084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2592C60E-7C65-566B-6216-4F0C49AFEBF6}"/>
              </a:ext>
            </a:extLst>
          </p:cNvPr>
          <p:cNvSpPr/>
          <p:nvPr/>
        </p:nvSpPr>
        <p:spPr>
          <a:xfrm>
            <a:off x="2104517" y="509480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4264E67-250B-7902-7FF8-3CA474D40894}"/>
              </a:ext>
            </a:extLst>
          </p:cNvPr>
          <p:cNvSpPr/>
          <p:nvPr/>
        </p:nvSpPr>
        <p:spPr>
          <a:xfrm>
            <a:off x="2468660" y="509189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60FF11D7-DABC-AF38-BCB4-E68644400980}"/>
              </a:ext>
            </a:extLst>
          </p:cNvPr>
          <p:cNvSpPr/>
          <p:nvPr/>
        </p:nvSpPr>
        <p:spPr>
          <a:xfrm>
            <a:off x="2832803" y="509189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7285CEE7-8CAD-A517-C79B-F4602C7953C3}"/>
              </a:ext>
            </a:extLst>
          </p:cNvPr>
          <p:cNvSpPr/>
          <p:nvPr/>
        </p:nvSpPr>
        <p:spPr>
          <a:xfrm>
            <a:off x="3196946" y="509189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4382C75E-90AC-AC4D-038B-0791327704DC}"/>
              </a:ext>
            </a:extLst>
          </p:cNvPr>
          <p:cNvSpPr/>
          <p:nvPr/>
        </p:nvSpPr>
        <p:spPr>
          <a:xfrm>
            <a:off x="3561470" y="509189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Oval 78">
            <a:extLst>
              <a:ext uri="{FF2B5EF4-FFF2-40B4-BE49-F238E27FC236}">
                <a16:creationId xmlns:a16="http://schemas.microsoft.com/office/drawing/2014/main" id="{0808ECF3-550E-5926-3848-59DFB7BA784C}"/>
              </a:ext>
            </a:extLst>
          </p:cNvPr>
          <p:cNvSpPr/>
          <p:nvPr/>
        </p:nvSpPr>
        <p:spPr>
          <a:xfrm>
            <a:off x="3925994" y="50918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0" name="Oval 79">
            <a:extLst>
              <a:ext uri="{FF2B5EF4-FFF2-40B4-BE49-F238E27FC236}">
                <a16:creationId xmlns:a16="http://schemas.microsoft.com/office/drawing/2014/main" id="{16186F11-EDB6-84D1-9D6B-69185CDAF544}"/>
              </a:ext>
            </a:extLst>
          </p:cNvPr>
          <p:cNvSpPr/>
          <p:nvPr/>
        </p:nvSpPr>
        <p:spPr>
          <a:xfrm>
            <a:off x="4284339" y="50918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1" name="Oval 80">
            <a:extLst>
              <a:ext uri="{FF2B5EF4-FFF2-40B4-BE49-F238E27FC236}">
                <a16:creationId xmlns:a16="http://schemas.microsoft.com/office/drawing/2014/main" id="{0A1036B9-8A8E-FF4E-B28C-C817BFAFC10B}"/>
              </a:ext>
            </a:extLst>
          </p:cNvPr>
          <p:cNvSpPr/>
          <p:nvPr/>
        </p:nvSpPr>
        <p:spPr>
          <a:xfrm>
            <a:off x="4655041" y="50918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2" name="Oval 81">
            <a:extLst>
              <a:ext uri="{FF2B5EF4-FFF2-40B4-BE49-F238E27FC236}">
                <a16:creationId xmlns:a16="http://schemas.microsoft.com/office/drawing/2014/main" id="{10E4951F-0ED6-47AE-BD34-59C8C120570F}"/>
              </a:ext>
            </a:extLst>
          </p:cNvPr>
          <p:cNvSpPr/>
          <p:nvPr/>
        </p:nvSpPr>
        <p:spPr>
          <a:xfrm>
            <a:off x="5019565" y="50918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D61DE221-C84F-6201-D503-95FCACC6B5A7}"/>
              </a:ext>
            </a:extLst>
          </p:cNvPr>
          <p:cNvSpPr/>
          <p:nvPr/>
        </p:nvSpPr>
        <p:spPr>
          <a:xfrm>
            <a:off x="2104517" y="624020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3A249BA4-FDA0-7C16-93E9-BDDC455A14FD}"/>
              </a:ext>
            </a:extLst>
          </p:cNvPr>
          <p:cNvSpPr/>
          <p:nvPr/>
        </p:nvSpPr>
        <p:spPr>
          <a:xfrm>
            <a:off x="2468660" y="623730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7" name="Oval 86">
            <a:extLst>
              <a:ext uri="{FF2B5EF4-FFF2-40B4-BE49-F238E27FC236}">
                <a16:creationId xmlns:a16="http://schemas.microsoft.com/office/drawing/2014/main" id="{77FEF920-104D-7C7C-599A-384938D03659}"/>
              </a:ext>
            </a:extLst>
          </p:cNvPr>
          <p:cNvSpPr/>
          <p:nvPr/>
        </p:nvSpPr>
        <p:spPr>
          <a:xfrm>
            <a:off x="2832803" y="623730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8" name="Oval 87">
            <a:extLst>
              <a:ext uri="{FF2B5EF4-FFF2-40B4-BE49-F238E27FC236}">
                <a16:creationId xmlns:a16="http://schemas.microsoft.com/office/drawing/2014/main" id="{B7F7DAA2-FDE6-917C-8197-4C1D1A70F5FB}"/>
              </a:ext>
            </a:extLst>
          </p:cNvPr>
          <p:cNvSpPr/>
          <p:nvPr/>
        </p:nvSpPr>
        <p:spPr>
          <a:xfrm>
            <a:off x="3196946" y="623730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4C57143A-78C8-57D7-7147-934FF43A98CB}"/>
              </a:ext>
            </a:extLst>
          </p:cNvPr>
          <p:cNvSpPr/>
          <p:nvPr/>
        </p:nvSpPr>
        <p:spPr>
          <a:xfrm>
            <a:off x="3561470" y="623730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0" name="Oval 89">
            <a:extLst>
              <a:ext uri="{FF2B5EF4-FFF2-40B4-BE49-F238E27FC236}">
                <a16:creationId xmlns:a16="http://schemas.microsoft.com/office/drawing/2014/main" id="{A964303D-29CA-B396-7085-9E15E3A22940}"/>
              </a:ext>
            </a:extLst>
          </p:cNvPr>
          <p:cNvSpPr/>
          <p:nvPr/>
        </p:nvSpPr>
        <p:spPr>
          <a:xfrm>
            <a:off x="4284339" y="623730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33CA8CB3-A33E-8421-E7A6-528C22FBA7F1}"/>
              </a:ext>
            </a:extLst>
          </p:cNvPr>
          <p:cNvSpPr/>
          <p:nvPr/>
        </p:nvSpPr>
        <p:spPr>
          <a:xfrm>
            <a:off x="5019565" y="623730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Title 2">
            <a:extLst>
              <a:ext uri="{FF2B5EF4-FFF2-40B4-BE49-F238E27FC236}">
                <a16:creationId xmlns:a16="http://schemas.microsoft.com/office/drawing/2014/main" id="{54277F06-9E24-B2AB-5661-9CB98AD69D6F}"/>
              </a:ext>
            </a:extLst>
          </p:cNvPr>
          <p:cNvSpPr txBox="1"/>
          <p:nvPr/>
        </p:nvSpPr>
        <p:spPr>
          <a:xfrm>
            <a:off x="2006485" y="595880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93" name="Title 2">
            <a:extLst>
              <a:ext uri="{FF2B5EF4-FFF2-40B4-BE49-F238E27FC236}">
                <a16:creationId xmlns:a16="http://schemas.microsoft.com/office/drawing/2014/main" id="{BA50093F-35A1-EF2D-B62B-D8D39807F67B}"/>
              </a:ext>
            </a:extLst>
          </p:cNvPr>
          <p:cNvSpPr txBox="1"/>
          <p:nvPr/>
        </p:nvSpPr>
        <p:spPr>
          <a:xfrm>
            <a:off x="3697804" y="5958646"/>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94" name="Title 2">
            <a:extLst>
              <a:ext uri="{FF2B5EF4-FFF2-40B4-BE49-F238E27FC236}">
                <a16:creationId xmlns:a16="http://schemas.microsoft.com/office/drawing/2014/main" id="{940D5E92-4A8B-74B9-A7B9-AFBCDBD99B7D}"/>
              </a:ext>
            </a:extLst>
          </p:cNvPr>
          <p:cNvSpPr txBox="1"/>
          <p:nvPr/>
        </p:nvSpPr>
        <p:spPr>
          <a:xfrm>
            <a:off x="4569367" y="595880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cxnSp>
        <p:nvCxnSpPr>
          <p:cNvPr id="97" name="Straight Connector 96">
            <a:extLst>
              <a:ext uri="{FF2B5EF4-FFF2-40B4-BE49-F238E27FC236}">
                <a16:creationId xmlns:a16="http://schemas.microsoft.com/office/drawing/2014/main" id="{93B6F5F2-23E4-7695-F1CB-8B9CC5CA988C}"/>
              </a:ext>
            </a:extLst>
          </p:cNvPr>
          <p:cNvCxnSpPr>
            <a:cxnSpLocks/>
          </p:cNvCxnSpPr>
          <p:nvPr/>
        </p:nvCxnSpPr>
        <p:spPr>
          <a:xfrm>
            <a:off x="3328807" y="2335938"/>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9E5A2756-6593-0355-4F4E-A181E03FD88C}"/>
              </a:ext>
            </a:extLst>
          </p:cNvPr>
          <p:cNvSpPr/>
          <p:nvPr/>
        </p:nvSpPr>
        <p:spPr>
          <a:xfrm>
            <a:off x="2104517" y="552513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Oval 98">
            <a:extLst>
              <a:ext uri="{FF2B5EF4-FFF2-40B4-BE49-F238E27FC236}">
                <a16:creationId xmlns:a16="http://schemas.microsoft.com/office/drawing/2014/main" id="{92203C5F-11DE-D74A-AF55-CF405EA14274}"/>
              </a:ext>
            </a:extLst>
          </p:cNvPr>
          <p:cNvSpPr/>
          <p:nvPr/>
        </p:nvSpPr>
        <p:spPr>
          <a:xfrm>
            <a:off x="2468660" y="55222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Oval 99">
            <a:extLst>
              <a:ext uri="{FF2B5EF4-FFF2-40B4-BE49-F238E27FC236}">
                <a16:creationId xmlns:a16="http://schemas.microsoft.com/office/drawing/2014/main" id="{387C1151-CECF-755C-4AAA-F3568D140373}"/>
              </a:ext>
            </a:extLst>
          </p:cNvPr>
          <p:cNvSpPr/>
          <p:nvPr/>
        </p:nvSpPr>
        <p:spPr>
          <a:xfrm>
            <a:off x="2832803" y="55222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1" name="Oval 100">
            <a:extLst>
              <a:ext uri="{FF2B5EF4-FFF2-40B4-BE49-F238E27FC236}">
                <a16:creationId xmlns:a16="http://schemas.microsoft.com/office/drawing/2014/main" id="{9D066226-869D-63EC-0AAC-3A04BFAF0284}"/>
              </a:ext>
            </a:extLst>
          </p:cNvPr>
          <p:cNvSpPr/>
          <p:nvPr/>
        </p:nvSpPr>
        <p:spPr>
          <a:xfrm>
            <a:off x="3196946" y="55222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2" name="Oval 101">
            <a:extLst>
              <a:ext uri="{FF2B5EF4-FFF2-40B4-BE49-F238E27FC236}">
                <a16:creationId xmlns:a16="http://schemas.microsoft.com/office/drawing/2014/main" id="{8100CE5B-2164-F6AC-EE83-F97440A1A681}"/>
              </a:ext>
            </a:extLst>
          </p:cNvPr>
          <p:cNvSpPr/>
          <p:nvPr/>
        </p:nvSpPr>
        <p:spPr>
          <a:xfrm>
            <a:off x="3561470" y="55222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3" name="Oval 102">
            <a:extLst>
              <a:ext uri="{FF2B5EF4-FFF2-40B4-BE49-F238E27FC236}">
                <a16:creationId xmlns:a16="http://schemas.microsoft.com/office/drawing/2014/main" id="{EB5EE579-7BA7-6580-8428-9A3DCE200857}"/>
              </a:ext>
            </a:extLst>
          </p:cNvPr>
          <p:cNvSpPr/>
          <p:nvPr/>
        </p:nvSpPr>
        <p:spPr>
          <a:xfrm>
            <a:off x="3925994" y="552222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F6E24393-4958-0B46-162C-B9384B4181CE}"/>
              </a:ext>
            </a:extLst>
          </p:cNvPr>
          <p:cNvSpPr/>
          <p:nvPr/>
        </p:nvSpPr>
        <p:spPr>
          <a:xfrm>
            <a:off x="4284339" y="552222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5" name="Oval 104">
            <a:extLst>
              <a:ext uri="{FF2B5EF4-FFF2-40B4-BE49-F238E27FC236}">
                <a16:creationId xmlns:a16="http://schemas.microsoft.com/office/drawing/2014/main" id="{78756D24-CD10-26CE-7637-E36E3879FACD}"/>
              </a:ext>
            </a:extLst>
          </p:cNvPr>
          <p:cNvSpPr/>
          <p:nvPr/>
        </p:nvSpPr>
        <p:spPr>
          <a:xfrm>
            <a:off x="4655041" y="552222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730B80-F960-FCBE-A5CB-EA353C02A479}"/>
              </a:ext>
            </a:extLst>
          </p:cNvPr>
          <p:cNvSpPr/>
          <p:nvPr/>
        </p:nvSpPr>
        <p:spPr>
          <a:xfrm>
            <a:off x="5019565" y="552222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grpSp>
        <p:nvGrpSpPr>
          <p:cNvPr id="110" name="Group 109">
            <a:extLst>
              <a:ext uri="{FF2B5EF4-FFF2-40B4-BE49-F238E27FC236}">
                <a16:creationId xmlns:a16="http://schemas.microsoft.com/office/drawing/2014/main" id="{AB5BDD7A-EEDD-5B51-C03E-12CD3C8BF5B7}"/>
              </a:ext>
            </a:extLst>
          </p:cNvPr>
          <p:cNvGrpSpPr/>
          <p:nvPr/>
        </p:nvGrpSpPr>
        <p:grpSpPr>
          <a:xfrm>
            <a:off x="4652058" y="6247071"/>
            <a:ext cx="278634" cy="272668"/>
            <a:chOff x="8032638" y="5926610"/>
            <a:chExt cx="278634" cy="272668"/>
          </a:xfrm>
        </p:grpSpPr>
        <p:sp>
          <p:nvSpPr>
            <p:cNvPr id="111" name="Freeform 110">
              <a:extLst>
                <a:ext uri="{FF2B5EF4-FFF2-40B4-BE49-F238E27FC236}">
                  <a16:creationId xmlns:a16="http://schemas.microsoft.com/office/drawing/2014/main" id="{F3B20145-BD55-5EFB-574C-258EABE68B6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12" name="Freeform 111">
              <a:extLst>
                <a:ext uri="{FF2B5EF4-FFF2-40B4-BE49-F238E27FC236}">
                  <a16:creationId xmlns:a16="http://schemas.microsoft.com/office/drawing/2014/main" id="{B6F7FA4A-DD87-0E47-F405-1307329BC91E}"/>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13" name="Group 112">
            <a:extLst>
              <a:ext uri="{FF2B5EF4-FFF2-40B4-BE49-F238E27FC236}">
                <a16:creationId xmlns:a16="http://schemas.microsoft.com/office/drawing/2014/main" id="{62A5A0A3-DFF9-2205-3D06-99AC851FC068}"/>
              </a:ext>
            </a:extLst>
          </p:cNvPr>
          <p:cNvGrpSpPr/>
          <p:nvPr/>
        </p:nvGrpSpPr>
        <p:grpSpPr>
          <a:xfrm rot="10800000">
            <a:off x="3926344" y="6247071"/>
            <a:ext cx="278634" cy="272668"/>
            <a:chOff x="8032638" y="5926610"/>
            <a:chExt cx="278634" cy="272668"/>
          </a:xfrm>
        </p:grpSpPr>
        <p:sp>
          <p:nvSpPr>
            <p:cNvPr id="114" name="Freeform 113">
              <a:extLst>
                <a:ext uri="{FF2B5EF4-FFF2-40B4-BE49-F238E27FC236}">
                  <a16:creationId xmlns:a16="http://schemas.microsoft.com/office/drawing/2014/main" id="{1443FFEC-E5C9-CDA6-011A-292D05919363}"/>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15" name="Freeform 114">
              <a:extLst>
                <a:ext uri="{FF2B5EF4-FFF2-40B4-BE49-F238E27FC236}">
                  <a16:creationId xmlns:a16="http://schemas.microsoft.com/office/drawing/2014/main" id="{7F73064C-3A6F-BCF8-0BAF-B00D09470D55}"/>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5" name="Oval 4">
            <a:extLst>
              <a:ext uri="{FF2B5EF4-FFF2-40B4-BE49-F238E27FC236}">
                <a16:creationId xmlns:a16="http://schemas.microsoft.com/office/drawing/2014/main" id="{396F0EDF-68A7-55EB-13E0-7358597E3495}"/>
              </a:ext>
            </a:extLst>
          </p:cNvPr>
          <p:cNvSpPr/>
          <p:nvPr/>
        </p:nvSpPr>
        <p:spPr>
          <a:xfrm>
            <a:off x="2104517" y="466254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2CFFCAA8-104D-A4A2-B1EB-A570779C4187}"/>
              </a:ext>
            </a:extLst>
          </p:cNvPr>
          <p:cNvSpPr/>
          <p:nvPr/>
        </p:nvSpPr>
        <p:spPr>
          <a:xfrm>
            <a:off x="2468660" y="465963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 name="Oval 6">
            <a:extLst>
              <a:ext uri="{FF2B5EF4-FFF2-40B4-BE49-F238E27FC236}">
                <a16:creationId xmlns:a16="http://schemas.microsoft.com/office/drawing/2014/main" id="{CF8933D4-A7CE-3AFE-A09D-08E149A79495}"/>
              </a:ext>
            </a:extLst>
          </p:cNvPr>
          <p:cNvSpPr/>
          <p:nvPr/>
        </p:nvSpPr>
        <p:spPr>
          <a:xfrm>
            <a:off x="2832803" y="465963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 name="Oval 16">
            <a:extLst>
              <a:ext uri="{FF2B5EF4-FFF2-40B4-BE49-F238E27FC236}">
                <a16:creationId xmlns:a16="http://schemas.microsoft.com/office/drawing/2014/main" id="{B04EEFBB-0AC5-FC12-FC69-151A78A0B7FB}"/>
              </a:ext>
            </a:extLst>
          </p:cNvPr>
          <p:cNvSpPr/>
          <p:nvPr/>
        </p:nvSpPr>
        <p:spPr>
          <a:xfrm>
            <a:off x="3196946" y="465963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768F8964-0996-5159-E588-AFC9A14A2FFA}"/>
              </a:ext>
            </a:extLst>
          </p:cNvPr>
          <p:cNvSpPr/>
          <p:nvPr/>
        </p:nvSpPr>
        <p:spPr>
          <a:xfrm>
            <a:off x="3561470" y="465963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0A288CE6-AC78-25CF-D212-8E13AE6243A2}"/>
              </a:ext>
            </a:extLst>
          </p:cNvPr>
          <p:cNvSpPr/>
          <p:nvPr/>
        </p:nvSpPr>
        <p:spPr>
          <a:xfrm>
            <a:off x="3925994" y="465963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1" name="Oval 30">
            <a:extLst>
              <a:ext uri="{FF2B5EF4-FFF2-40B4-BE49-F238E27FC236}">
                <a16:creationId xmlns:a16="http://schemas.microsoft.com/office/drawing/2014/main" id="{FCF94830-4C83-9D39-9D15-05EE3668B410}"/>
              </a:ext>
            </a:extLst>
          </p:cNvPr>
          <p:cNvSpPr/>
          <p:nvPr/>
        </p:nvSpPr>
        <p:spPr>
          <a:xfrm>
            <a:off x="4284339" y="465963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7DDF6917-8A6A-FCC4-1E7B-2A95AE986AC7}"/>
              </a:ext>
            </a:extLst>
          </p:cNvPr>
          <p:cNvSpPr/>
          <p:nvPr/>
        </p:nvSpPr>
        <p:spPr>
          <a:xfrm>
            <a:off x="4655041" y="465963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Oval 37">
            <a:extLst>
              <a:ext uri="{FF2B5EF4-FFF2-40B4-BE49-F238E27FC236}">
                <a16:creationId xmlns:a16="http://schemas.microsoft.com/office/drawing/2014/main" id="{61D7B188-30C7-1178-91D1-BC483D1E0940}"/>
              </a:ext>
            </a:extLst>
          </p:cNvPr>
          <p:cNvSpPr/>
          <p:nvPr/>
        </p:nvSpPr>
        <p:spPr>
          <a:xfrm>
            <a:off x="5019565" y="465963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Title 2">
            <a:extLst>
              <a:ext uri="{FF2B5EF4-FFF2-40B4-BE49-F238E27FC236}">
                <a16:creationId xmlns:a16="http://schemas.microsoft.com/office/drawing/2014/main" id="{A0B3DA0C-8A11-1F33-3B56-C327D079F083}"/>
              </a:ext>
            </a:extLst>
          </p:cNvPr>
          <p:cNvSpPr txBox="1"/>
          <p:nvPr/>
        </p:nvSpPr>
        <p:spPr>
          <a:xfrm>
            <a:off x="517373" y="507196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タンニン</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39" name="Straight Connector 38">
            <a:extLst>
              <a:ext uri="{FF2B5EF4-FFF2-40B4-BE49-F238E27FC236}">
                <a16:creationId xmlns:a16="http://schemas.microsoft.com/office/drawing/2014/main" id="{20B28239-5A09-B9A6-A550-170A2311AF3D}"/>
              </a:ext>
            </a:extLst>
          </p:cNvPr>
          <p:cNvCxnSpPr>
            <a:cxnSpLocks/>
          </p:cNvCxnSpPr>
          <p:nvPr/>
        </p:nvCxnSpPr>
        <p:spPr>
          <a:xfrm>
            <a:off x="1445788" y="5235634"/>
            <a:ext cx="575623"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2" name="Title 2">
            <a:extLst>
              <a:ext uri="{FF2B5EF4-FFF2-40B4-BE49-F238E27FC236}">
                <a16:creationId xmlns:a16="http://schemas.microsoft.com/office/drawing/2014/main" id="{D5629423-B74F-7CA3-F488-465807FBB812}"/>
              </a:ext>
            </a:extLst>
          </p:cNvPr>
          <p:cNvSpPr txBox="1"/>
          <p:nvPr/>
        </p:nvSpPr>
        <p:spPr>
          <a:xfrm>
            <a:off x="592686" y="2047987"/>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600">
                <a:solidFill>
                  <a:schemeClr val="tx1"/>
                </a:solidFill>
                <a:latin typeface="Yu Gothic Medium" panose="020B0400000000000000" pitchFamily="34" charset="-128"/>
                <a:ea typeface="Yu Gothic Medium" panose="020B0400000000000000" pitchFamily="34" charset="-128"/>
              </a:rPr>
              <a:t>色調</a:t>
            </a:r>
            <a:endParaRPr lang="en-US" sz="1600" dirty="0">
              <a:solidFill>
                <a:schemeClr val="tx1"/>
              </a:solidFill>
              <a:latin typeface="Yu Gothic Medium" panose="020B0400000000000000" pitchFamily="34" charset="-128"/>
              <a:ea typeface="Yu Gothic Medium" panose="020B0400000000000000" pitchFamily="34" charset="-128"/>
            </a:endParaRPr>
          </a:p>
        </p:txBody>
      </p:sp>
      <p:cxnSp>
        <p:nvCxnSpPr>
          <p:cNvPr id="63" name="Straight Connector 62">
            <a:extLst>
              <a:ext uri="{FF2B5EF4-FFF2-40B4-BE49-F238E27FC236}">
                <a16:creationId xmlns:a16="http://schemas.microsoft.com/office/drawing/2014/main" id="{2AA18A98-EC7B-550B-B8AD-E0A4F822D971}"/>
              </a:ext>
            </a:extLst>
          </p:cNvPr>
          <p:cNvCxnSpPr>
            <a:cxnSpLocks/>
          </p:cNvCxnSpPr>
          <p:nvPr/>
        </p:nvCxnSpPr>
        <p:spPr>
          <a:xfrm>
            <a:off x="1139206" y="2156353"/>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4" name="Title 2">
            <a:extLst>
              <a:ext uri="{FF2B5EF4-FFF2-40B4-BE49-F238E27FC236}">
                <a16:creationId xmlns:a16="http://schemas.microsoft.com/office/drawing/2014/main" id="{44867D15-71CF-D4C7-4BD5-5F04452301E8}"/>
              </a:ext>
            </a:extLst>
          </p:cNvPr>
          <p:cNvSpPr txBox="1"/>
          <p:nvPr/>
        </p:nvSpPr>
        <p:spPr>
          <a:xfrm>
            <a:off x="592685" y="315001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ボディ</a:t>
            </a:r>
            <a:endParaRPr lang="en-US" sz="1500" dirty="0">
              <a:solidFill>
                <a:schemeClr val="tx1"/>
              </a:solidFill>
              <a:latin typeface="Yu Gothic Medium" panose="020B0400000000000000" pitchFamily="34" charset="-128"/>
              <a:ea typeface="Yu Gothic Medium" panose="020B0400000000000000" pitchFamily="34" charset="-128"/>
            </a:endParaRPr>
          </a:p>
        </p:txBody>
      </p:sp>
      <p:sp>
        <p:nvSpPr>
          <p:cNvPr id="65" name="Title 2">
            <a:extLst>
              <a:ext uri="{FF2B5EF4-FFF2-40B4-BE49-F238E27FC236}">
                <a16:creationId xmlns:a16="http://schemas.microsoft.com/office/drawing/2014/main" id="{40C86E11-7802-7923-8FD6-1B49AA3A3C58}"/>
              </a:ext>
            </a:extLst>
          </p:cNvPr>
          <p:cNvSpPr txBox="1"/>
          <p:nvPr/>
        </p:nvSpPr>
        <p:spPr>
          <a:xfrm>
            <a:off x="1975100" y="285384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ライト</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66" name="Title 2">
            <a:extLst>
              <a:ext uri="{FF2B5EF4-FFF2-40B4-BE49-F238E27FC236}">
                <a16:creationId xmlns:a16="http://schemas.microsoft.com/office/drawing/2014/main" id="{F231B18D-EAE5-487D-C7A5-25DA0D9C8762}"/>
              </a:ext>
            </a:extLst>
          </p:cNvPr>
          <p:cNvSpPr txBox="1"/>
          <p:nvPr/>
        </p:nvSpPr>
        <p:spPr>
          <a:xfrm>
            <a:off x="3106655" y="2853844"/>
            <a:ext cx="100810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ミディアム</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67" name="Title 2">
            <a:extLst>
              <a:ext uri="{FF2B5EF4-FFF2-40B4-BE49-F238E27FC236}">
                <a16:creationId xmlns:a16="http://schemas.microsoft.com/office/drawing/2014/main" id="{C7E94E60-B59E-CDB7-914F-19B37D948735}"/>
              </a:ext>
            </a:extLst>
          </p:cNvPr>
          <p:cNvSpPr txBox="1"/>
          <p:nvPr/>
        </p:nvSpPr>
        <p:spPr>
          <a:xfrm>
            <a:off x="4537982" y="285384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フル</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68" name="Title 2">
            <a:extLst>
              <a:ext uri="{FF2B5EF4-FFF2-40B4-BE49-F238E27FC236}">
                <a16:creationId xmlns:a16="http://schemas.microsoft.com/office/drawing/2014/main" id="{151FD5F3-DD7C-5555-4E8F-6133F20627B7}"/>
              </a:ext>
            </a:extLst>
          </p:cNvPr>
          <p:cNvSpPr txBox="1"/>
          <p:nvPr/>
        </p:nvSpPr>
        <p:spPr>
          <a:xfrm>
            <a:off x="1975100" y="3605118"/>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辛口</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69" name="Title 2">
            <a:extLst>
              <a:ext uri="{FF2B5EF4-FFF2-40B4-BE49-F238E27FC236}">
                <a16:creationId xmlns:a16="http://schemas.microsoft.com/office/drawing/2014/main" id="{05304CE8-DB1A-D3EB-2BD7-89CFDD5F75E5}"/>
              </a:ext>
            </a:extLst>
          </p:cNvPr>
          <p:cNvSpPr txBox="1"/>
          <p:nvPr/>
        </p:nvSpPr>
        <p:spPr>
          <a:xfrm>
            <a:off x="3095668" y="3605118"/>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中辛口</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72" name="Title 2">
            <a:extLst>
              <a:ext uri="{FF2B5EF4-FFF2-40B4-BE49-F238E27FC236}">
                <a16:creationId xmlns:a16="http://schemas.microsoft.com/office/drawing/2014/main" id="{4271AD08-F5E4-55F0-FB4D-B6F8310FF7C4}"/>
              </a:ext>
            </a:extLst>
          </p:cNvPr>
          <p:cNvSpPr txBox="1"/>
          <p:nvPr/>
        </p:nvSpPr>
        <p:spPr>
          <a:xfrm>
            <a:off x="4537982" y="3605118"/>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甘口</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cxnSp>
        <p:nvCxnSpPr>
          <p:cNvPr id="73" name="Straight Connector 72">
            <a:extLst>
              <a:ext uri="{FF2B5EF4-FFF2-40B4-BE49-F238E27FC236}">
                <a16:creationId xmlns:a16="http://schemas.microsoft.com/office/drawing/2014/main" id="{3F71F31C-890C-5B12-97AE-5229CE494F4B}"/>
              </a:ext>
            </a:extLst>
          </p:cNvPr>
          <p:cNvCxnSpPr>
            <a:cxnSpLocks/>
          </p:cNvCxnSpPr>
          <p:nvPr/>
        </p:nvCxnSpPr>
        <p:spPr>
          <a:xfrm>
            <a:off x="1268952" y="3317888"/>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Title 2">
            <a:extLst>
              <a:ext uri="{FF2B5EF4-FFF2-40B4-BE49-F238E27FC236}">
                <a16:creationId xmlns:a16="http://schemas.microsoft.com/office/drawing/2014/main" id="{7D894D05-F808-E423-ACE3-623AB2AEDC5F}"/>
              </a:ext>
            </a:extLst>
          </p:cNvPr>
          <p:cNvSpPr txBox="1"/>
          <p:nvPr/>
        </p:nvSpPr>
        <p:spPr>
          <a:xfrm>
            <a:off x="592685" y="3946470"/>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甘み</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17" name="Straight Connector 116">
            <a:extLst>
              <a:ext uri="{FF2B5EF4-FFF2-40B4-BE49-F238E27FC236}">
                <a16:creationId xmlns:a16="http://schemas.microsoft.com/office/drawing/2014/main" id="{A9A058B8-808D-3373-5493-2F8A658EEE72}"/>
              </a:ext>
            </a:extLst>
          </p:cNvPr>
          <p:cNvCxnSpPr>
            <a:cxnSpLocks/>
          </p:cNvCxnSpPr>
          <p:nvPr/>
        </p:nvCxnSpPr>
        <p:spPr>
          <a:xfrm>
            <a:off x="1139206" y="4114341"/>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8" name="Title 2">
            <a:extLst>
              <a:ext uri="{FF2B5EF4-FFF2-40B4-BE49-F238E27FC236}">
                <a16:creationId xmlns:a16="http://schemas.microsoft.com/office/drawing/2014/main" id="{3D6B81E4-8903-E13E-CD39-451B0EE6B6A4}"/>
              </a:ext>
            </a:extLst>
          </p:cNvPr>
          <p:cNvSpPr txBox="1"/>
          <p:nvPr/>
        </p:nvSpPr>
        <p:spPr>
          <a:xfrm>
            <a:off x="1975100" y="43635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低</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20" name="Title 2">
            <a:extLst>
              <a:ext uri="{FF2B5EF4-FFF2-40B4-BE49-F238E27FC236}">
                <a16:creationId xmlns:a16="http://schemas.microsoft.com/office/drawing/2014/main" id="{90C39E45-80FA-CB86-AED9-B5FE284F25FA}"/>
              </a:ext>
            </a:extLst>
          </p:cNvPr>
          <p:cNvSpPr txBox="1"/>
          <p:nvPr/>
        </p:nvSpPr>
        <p:spPr>
          <a:xfrm>
            <a:off x="4537982" y="436359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ja-JP" altLang="en-US" sz="1200" cap="none">
                <a:solidFill>
                  <a:schemeClr val="tx1"/>
                </a:solidFill>
                <a:latin typeface="Yu Gothic Medium" panose="020B0400000000000000" pitchFamily="34" charset="-128"/>
                <a:ea typeface="Yu Gothic Medium" panose="020B0400000000000000" pitchFamily="34" charset="-128"/>
              </a:rPr>
              <a:t>高</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
        <p:nvSpPr>
          <p:cNvPr id="121" name="Title 2">
            <a:extLst>
              <a:ext uri="{FF2B5EF4-FFF2-40B4-BE49-F238E27FC236}">
                <a16:creationId xmlns:a16="http://schemas.microsoft.com/office/drawing/2014/main" id="{AA579373-8E59-8EEB-F987-4D88AA33DFE8}"/>
              </a:ext>
            </a:extLst>
          </p:cNvPr>
          <p:cNvSpPr txBox="1"/>
          <p:nvPr/>
        </p:nvSpPr>
        <p:spPr>
          <a:xfrm>
            <a:off x="592685" y="465427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オーク</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22" name="Straight Connector 121">
            <a:extLst>
              <a:ext uri="{FF2B5EF4-FFF2-40B4-BE49-F238E27FC236}">
                <a16:creationId xmlns:a16="http://schemas.microsoft.com/office/drawing/2014/main" id="{01AFB353-190F-48D2-A351-91A57106974E}"/>
              </a:ext>
            </a:extLst>
          </p:cNvPr>
          <p:cNvCxnSpPr>
            <a:cxnSpLocks/>
          </p:cNvCxnSpPr>
          <p:nvPr/>
        </p:nvCxnSpPr>
        <p:spPr>
          <a:xfrm>
            <a:off x="1294171" y="4808305"/>
            <a:ext cx="72726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itle 2">
            <a:extLst>
              <a:ext uri="{FF2B5EF4-FFF2-40B4-BE49-F238E27FC236}">
                <a16:creationId xmlns:a16="http://schemas.microsoft.com/office/drawing/2014/main" id="{B1B617CD-4C0E-6F3B-B9C4-23F8F5D90B09}"/>
              </a:ext>
            </a:extLst>
          </p:cNvPr>
          <p:cNvSpPr txBox="1"/>
          <p:nvPr/>
        </p:nvSpPr>
        <p:spPr>
          <a:xfrm>
            <a:off x="592685" y="5527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酸</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24" name="Straight Connector 123">
            <a:extLst>
              <a:ext uri="{FF2B5EF4-FFF2-40B4-BE49-F238E27FC236}">
                <a16:creationId xmlns:a16="http://schemas.microsoft.com/office/drawing/2014/main" id="{19A889E9-481B-8F67-D610-75C35E8141FB}"/>
              </a:ext>
            </a:extLst>
          </p:cNvPr>
          <p:cNvCxnSpPr>
            <a:cxnSpLocks/>
          </p:cNvCxnSpPr>
          <p:nvPr/>
        </p:nvCxnSpPr>
        <p:spPr>
          <a:xfrm>
            <a:off x="952807" y="5666272"/>
            <a:ext cx="106863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5" name="Title 2">
            <a:extLst>
              <a:ext uri="{FF2B5EF4-FFF2-40B4-BE49-F238E27FC236}">
                <a16:creationId xmlns:a16="http://schemas.microsoft.com/office/drawing/2014/main" id="{5FCE2884-9652-B1E5-E052-DE6AD468C6F3}"/>
              </a:ext>
            </a:extLst>
          </p:cNvPr>
          <p:cNvSpPr txBox="1"/>
          <p:nvPr/>
        </p:nvSpPr>
        <p:spPr>
          <a:xfrm>
            <a:off x="592685" y="62106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ja-JP" altLang="en-US" sz="1500">
                <a:solidFill>
                  <a:schemeClr val="tx1"/>
                </a:solidFill>
                <a:latin typeface="Yu Gothic Medium" panose="020B0400000000000000" pitchFamily="34" charset="-128"/>
                <a:ea typeface="Yu Gothic Medium" panose="020B0400000000000000" pitchFamily="34" charset="-128"/>
              </a:rPr>
              <a:t>アルコール</a:t>
            </a:r>
            <a:endParaRPr lang="en-US" sz="1500" dirty="0">
              <a:solidFill>
                <a:schemeClr val="tx1"/>
              </a:solidFill>
              <a:latin typeface="Yu Gothic Medium" panose="020B0400000000000000" pitchFamily="34" charset="-128"/>
              <a:ea typeface="Yu Gothic Medium" panose="020B0400000000000000" pitchFamily="34" charset="-128"/>
            </a:endParaRPr>
          </a:p>
        </p:txBody>
      </p:sp>
      <p:cxnSp>
        <p:nvCxnSpPr>
          <p:cNvPr id="126" name="Straight Connector 125">
            <a:extLst>
              <a:ext uri="{FF2B5EF4-FFF2-40B4-BE49-F238E27FC236}">
                <a16:creationId xmlns:a16="http://schemas.microsoft.com/office/drawing/2014/main" id="{B81E94DF-8792-5BE5-F8BA-5BF12228F1CC}"/>
              </a:ext>
            </a:extLst>
          </p:cNvPr>
          <p:cNvCxnSpPr>
            <a:cxnSpLocks/>
          </p:cNvCxnSpPr>
          <p:nvPr/>
        </p:nvCxnSpPr>
        <p:spPr>
          <a:xfrm>
            <a:off x="1697060" y="63785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9" name="Title 2">
            <a:extLst>
              <a:ext uri="{FF2B5EF4-FFF2-40B4-BE49-F238E27FC236}">
                <a16:creationId xmlns:a16="http://schemas.microsoft.com/office/drawing/2014/main" id="{EDF31D81-1250-D6E8-2558-5EDA15647BD5}"/>
              </a:ext>
            </a:extLst>
          </p:cNvPr>
          <p:cNvSpPr txBox="1"/>
          <p:nvPr/>
        </p:nvSpPr>
        <p:spPr>
          <a:xfrm>
            <a:off x="3092801" y="438908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ja-JP" altLang="en-US" sz="1200" cap="none" dirty="0">
                <a:solidFill>
                  <a:schemeClr val="tx1"/>
                </a:solidFill>
                <a:latin typeface="Yu Gothic Medium" panose="020B0400000000000000" pitchFamily="34" charset="-128"/>
                <a:ea typeface="Yu Gothic Medium" panose="020B0400000000000000" pitchFamily="34" charset="-128"/>
              </a:rPr>
              <a:t>ミディアム</a:t>
            </a:r>
            <a:endParaRPr lang="en-US" sz="1200" cap="none" dirty="0">
              <a:solidFill>
                <a:schemeClr val="tx1"/>
              </a:solidFill>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200193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5336A9-CDD6-4494-DDCE-AC6E578658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2921" y="2016075"/>
            <a:ext cx="1675770" cy="1110904"/>
          </a:xfrm>
          <a:prstGeom prst="rect">
            <a:avLst/>
          </a:prstGeom>
        </p:spPr>
      </p:pic>
      <p:pic>
        <p:nvPicPr>
          <p:cNvPr id="14" name="Picture 13">
            <a:extLst>
              <a:ext uri="{FF2B5EF4-FFF2-40B4-BE49-F238E27FC236}">
                <a16:creationId xmlns:a16="http://schemas.microsoft.com/office/drawing/2014/main" id="{84727347-0A4E-FD19-C46C-E2A432061A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0507" y="2031907"/>
            <a:ext cx="1963767" cy="1190162"/>
          </a:xfrm>
          <a:prstGeom prst="rect">
            <a:avLst/>
          </a:prstGeom>
        </p:spPr>
      </p:pic>
      <p:pic>
        <p:nvPicPr>
          <p:cNvPr id="20" name="Picture 19">
            <a:extLst>
              <a:ext uri="{FF2B5EF4-FFF2-40B4-BE49-F238E27FC236}">
                <a16:creationId xmlns:a16="http://schemas.microsoft.com/office/drawing/2014/main" id="{AADB18E7-47D5-5561-9583-DAA518C3E8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3120" y="4288982"/>
            <a:ext cx="2064241" cy="1079035"/>
          </a:xfrm>
          <a:prstGeom prst="rect">
            <a:avLst/>
          </a:prstGeom>
        </p:spPr>
      </p:pic>
      <p:pic>
        <p:nvPicPr>
          <p:cNvPr id="9" name="Picture 8">
            <a:extLst>
              <a:ext uri="{FF2B5EF4-FFF2-40B4-BE49-F238E27FC236}">
                <a16:creationId xmlns:a16="http://schemas.microsoft.com/office/drawing/2014/main" id="{83811502-9F31-0CAA-C910-9BE2072147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71552" y="4184344"/>
            <a:ext cx="2227246" cy="1216419"/>
          </a:xfrm>
          <a:prstGeom prst="rect">
            <a:avLst/>
          </a:prstGeom>
        </p:spPr>
      </p:pic>
      <p:pic>
        <p:nvPicPr>
          <p:cNvPr id="26" name="Picture 25">
            <a:extLst>
              <a:ext uri="{FF2B5EF4-FFF2-40B4-BE49-F238E27FC236}">
                <a16:creationId xmlns:a16="http://schemas.microsoft.com/office/drawing/2014/main" id="{65CE71A0-C198-EC88-890A-6516DB0B27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71090" y="4369559"/>
            <a:ext cx="1613982" cy="1088722"/>
          </a:xfrm>
          <a:prstGeom prst="rect">
            <a:avLst/>
          </a:prstGeom>
        </p:spPr>
      </p:pic>
      <p:sp>
        <p:nvSpPr>
          <p:cNvPr id="4" name="Text Placeholder 3">
            <a:extLst>
              <a:ext uri="{FF2B5EF4-FFF2-40B4-BE49-F238E27FC236}">
                <a16:creationId xmlns:a16="http://schemas.microsoft.com/office/drawing/2014/main" id="{F7B4314F-591A-C9FB-F659-D6B06A06766E}"/>
              </a:ext>
            </a:extLst>
          </p:cNvPr>
          <p:cNvSpPr>
            <a:spLocks noGrp="1"/>
          </p:cNvSpPr>
          <p:nvPr>
            <p:ph type="body" sz="quarter" idx="11"/>
          </p:nvPr>
        </p:nvSpPr>
        <p:spPr>
          <a:xfrm>
            <a:off x="4286874" y="3444927"/>
            <a:ext cx="1516650" cy="270862"/>
          </a:xfrm>
        </p:spPr>
        <p:txBody>
          <a:bodyPr/>
          <a:lstStyle/>
          <a:p>
            <a:pPr algn="ctr"/>
            <a:r>
              <a:rPr lang="en-US" sz="1400" b="1" dirty="0" err="1">
                <a:latin typeface="Yu Gothic" panose="020B0400000000000000" pitchFamily="34" charset="-128"/>
                <a:ea typeface="Yu Gothic" panose="020B0400000000000000" pitchFamily="34" charset="-128"/>
                <a:cs typeface="Hellix SemiBold"/>
              </a:rPr>
              <a:t>ハム、ソーセージ、サラミ類</a:t>
            </a:r>
            <a:endParaRPr kumimoji="0" lang="en-US" sz="1400" b="1" u="none" strike="noStrike" kern="1200" cap="none" spc="0" normalizeH="0" baseline="0" noProof="0" dirty="0">
              <a:ln>
                <a:noFill/>
              </a:ln>
              <a:effectLst/>
              <a:uLnTx/>
              <a:uFillTx/>
              <a:latin typeface="Yu Gothic" panose="020B0400000000000000" pitchFamily="34" charset="-128"/>
              <a:ea typeface="Yu Gothic" panose="020B0400000000000000" pitchFamily="34" charset="-128"/>
              <a:cs typeface="Hellix SemiBold"/>
            </a:endParaRPr>
          </a:p>
          <a:p>
            <a:pPr algn="ctr"/>
            <a:endParaRPr lang="en-AU" sz="1400" b="1" dirty="0">
              <a:solidFill>
                <a:prstClr val="black"/>
              </a:solidFill>
              <a:latin typeface="Yu Gothic" panose="020B0400000000000000" pitchFamily="34" charset="-128"/>
              <a:ea typeface="Yu Gothic" panose="020B0400000000000000" pitchFamily="34" charset="-128"/>
              <a:cs typeface="Hellix SemiBold"/>
            </a:endParaRPr>
          </a:p>
        </p:txBody>
      </p:sp>
      <p:sp>
        <p:nvSpPr>
          <p:cNvPr id="5" name="Text Placeholder 4">
            <a:extLst>
              <a:ext uri="{FF2B5EF4-FFF2-40B4-BE49-F238E27FC236}">
                <a16:creationId xmlns:a16="http://schemas.microsoft.com/office/drawing/2014/main" id="{E4863900-DC83-668A-5F4D-2735D1313FEC}"/>
              </a:ext>
            </a:extLst>
          </p:cNvPr>
          <p:cNvSpPr>
            <a:spLocks noGrp="1"/>
          </p:cNvSpPr>
          <p:nvPr>
            <p:ph type="body" sz="quarter" idx="13"/>
          </p:nvPr>
        </p:nvSpPr>
        <p:spPr>
          <a:xfrm>
            <a:off x="581551" y="590262"/>
            <a:ext cx="6816440" cy="1325563"/>
          </a:xfrm>
        </p:spPr>
        <p:txBody>
          <a:bodyPr/>
          <a:lstStyle/>
          <a:p>
            <a:r>
              <a:rPr lang="ja-JP" altLang="en-US" dirty="0">
                <a:solidFill>
                  <a:schemeClr val="accent1"/>
                </a:solidFill>
                <a:latin typeface="Yu Gothic Medium" panose="020B0400000000000000" pitchFamily="34" charset="-128"/>
                <a:ea typeface="Yu Gothic Medium" panose="020B0400000000000000" pitchFamily="34" charset="-128"/>
              </a:rPr>
              <a:t>フードペアリング</a:t>
            </a:r>
            <a:endParaRPr lang="en-US" dirty="0">
              <a:solidFill>
                <a:schemeClr val="accent1"/>
              </a:solidFill>
              <a:latin typeface="Yu Gothic Medium" panose="020B0400000000000000" pitchFamily="34" charset="-128"/>
              <a:ea typeface="Yu Gothic Medium" panose="020B0400000000000000" pitchFamily="34" charset="-128"/>
            </a:endParaRPr>
          </a:p>
        </p:txBody>
      </p:sp>
      <p:pic>
        <p:nvPicPr>
          <p:cNvPr id="23" name="Picture Placeholder 8">
            <a:extLst>
              <a:ext uri="{FF2B5EF4-FFF2-40B4-BE49-F238E27FC236}">
                <a16:creationId xmlns:a16="http://schemas.microsoft.com/office/drawing/2014/main" id="{D2C8B0D2-1673-4651-BE69-E68689A4C6C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335742" y="1078840"/>
            <a:ext cx="1845086" cy="5585711"/>
          </a:xfrm>
          <a:prstGeom prst="rect">
            <a:avLst/>
          </a:prstGeom>
        </p:spPr>
      </p:pic>
      <p:sp>
        <p:nvSpPr>
          <p:cNvPr id="24" name="object 10">
            <a:extLst>
              <a:ext uri="{FF2B5EF4-FFF2-40B4-BE49-F238E27FC236}">
                <a16:creationId xmlns:a16="http://schemas.microsoft.com/office/drawing/2014/main" id="{6DCABD3C-5BB0-3F71-D8A7-006C200A6D0C}"/>
              </a:ext>
            </a:extLst>
          </p:cNvPr>
          <p:cNvSpPr txBox="1"/>
          <p:nvPr/>
        </p:nvSpPr>
        <p:spPr>
          <a:xfrm rot="16200000">
            <a:off x="321635" y="4371390"/>
            <a:ext cx="4059813" cy="410433"/>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GRENACHE</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3" name="Text Placeholder 3">
            <a:extLst>
              <a:ext uri="{FF2B5EF4-FFF2-40B4-BE49-F238E27FC236}">
                <a16:creationId xmlns:a16="http://schemas.microsoft.com/office/drawing/2014/main" id="{D127FE11-0517-5390-C74A-A5EE299BAFA0}"/>
              </a:ext>
            </a:extLst>
          </p:cNvPr>
          <p:cNvSpPr txBox="1">
            <a:spLocks/>
          </p:cNvSpPr>
          <p:nvPr/>
        </p:nvSpPr>
        <p:spPr>
          <a:xfrm>
            <a:off x="6884457" y="3444927"/>
            <a:ext cx="1758326" cy="27086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Clr>
                <a:srgbClr val="F40000"/>
              </a:buClr>
              <a:defRPr/>
            </a:pPr>
            <a:r>
              <a:rPr kumimoji="0" lang="en-US" sz="1400" b="1" u="none" strike="noStrike" kern="1200" cap="none" spc="0" normalizeH="0" baseline="0" noProof="0" dirty="0" err="1">
                <a:ln>
                  <a:noFill/>
                </a:ln>
                <a:effectLst/>
                <a:uLnTx/>
                <a:uFillTx/>
                <a:latin typeface="Yu Gothic" panose="020B0400000000000000" pitchFamily="34" charset="-128"/>
                <a:ea typeface="Yu Gothic" panose="020B0400000000000000" pitchFamily="34" charset="-128"/>
                <a:cs typeface="Hellix SemiBold"/>
              </a:rPr>
              <a:t>ジビエ</a:t>
            </a:r>
            <a:endParaRPr kumimoji="0" lang="en-US" sz="1400" b="1" u="none" strike="noStrike" kern="1200" cap="none" spc="0" normalizeH="0" baseline="0" noProof="0" dirty="0">
              <a:ln>
                <a:noFill/>
              </a:ln>
              <a:effectLst/>
              <a:uLnTx/>
              <a:uFillTx/>
              <a:latin typeface="Yu Gothic" panose="020B0400000000000000" pitchFamily="34" charset="-128"/>
              <a:ea typeface="Yu Gothic" panose="020B0400000000000000" pitchFamily="34" charset="-128"/>
              <a:cs typeface="Hellix SemiBold"/>
            </a:endParaRPr>
          </a:p>
        </p:txBody>
      </p:sp>
      <p:sp>
        <p:nvSpPr>
          <p:cNvPr id="10" name="Text Placeholder 3">
            <a:extLst>
              <a:ext uri="{FF2B5EF4-FFF2-40B4-BE49-F238E27FC236}">
                <a16:creationId xmlns:a16="http://schemas.microsoft.com/office/drawing/2014/main" id="{44922030-0B4A-390D-5FB1-7279DBAF511D}"/>
              </a:ext>
            </a:extLst>
          </p:cNvPr>
          <p:cNvSpPr txBox="1">
            <a:spLocks/>
          </p:cNvSpPr>
          <p:nvPr/>
        </p:nvSpPr>
        <p:spPr>
          <a:xfrm>
            <a:off x="4218509" y="5590875"/>
            <a:ext cx="1576524" cy="79131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Clr>
                <a:srgbClr val="F40000"/>
              </a:buClr>
              <a:defRPr/>
            </a:pPr>
            <a:r>
              <a:rPr lang="en-AU" sz="1400" b="1" dirty="0" err="1">
                <a:latin typeface="Yu Gothic" panose="020B0400000000000000" pitchFamily="34" charset="-128"/>
                <a:ea typeface="Yu Gothic" panose="020B0400000000000000" pitchFamily="34" charset="-128"/>
                <a:cs typeface="Hellix SemiBold"/>
              </a:rPr>
              <a:t>グリル、またはバーベキューの肉</a:t>
            </a:r>
            <a:endParaRPr kumimoji="0" lang="en-US" sz="1400" b="1" u="none" strike="noStrike" kern="1200" cap="none" spc="0" normalizeH="0" baseline="0" noProof="0" dirty="0">
              <a:ln>
                <a:noFill/>
              </a:ln>
              <a:effectLst/>
              <a:uLnTx/>
              <a:uFillTx/>
              <a:latin typeface="Yu Gothic" panose="020B0400000000000000" pitchFamily="34" charset="-128"/>
              <a:ea typeface="Yu Gothic" panose="020B0400000000000000" pitchFamily="34" charset="-128"/>
              <a:cs typeface="Hellix SemiBold"/>
            </a:endParaRPr>
          </a:p>
        </p:txBody>
      </p:sp>
      <p:sp>
        <p:nvSpPr>
          <p:cNvPr id="6" name="Text Placeholder 3">
            <a:extLst>
              <a:ext uri="{FF2B5EF4-FFF2-40B4-BE49-F238E27FC236}">
                <a16:creationId xmlns:a16="http://schemas.microsoft.com/office/drawing/2014/main" id="{FA9151FC-E927-64AA-A785-287111253DA6}"/>
              </a:ext>
            </a:extLst>
          </p:cNvPr>
          <p:cNvSpPr txBox="1">
            <a:spLocks/>
          </p:cNvSpPr>
          <p:nvPr/>
        </p:nvSpPr>
        <p:spPr>
          <a:xfrm>
            <a:off x="9825545" y="3444927"/>
            <a:ext cx="1416715" cy="27086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Clr>
                <a:srgbClr val="F40000"/>
              </a:buClr>
              <a:defRPr/>
            </a:pPr>
            <a:r>
              <a:rPr lang="en-AU" sz="1400" b="1" dirty="0" err="1">
                <a:latin typeface="Yu Gothic" panose="020B0400000000000000" pitchFamily="34" charset="-128"/>
                <a:ea typeface="Yu Gothic" panose="020B0400000000000000" pitchFamily="34" charset="-128"/>
                <a:cs typeface="Hellix SemiBold"/>
              </a:rPr>
              <a:t>マグロなどの色の濃い魚</a:t>
            </a:r>
            <a:endParaRPr kumimoji="0" lang="en-US" sz="1400" b="1" u="none" strike="noStrike" kern="1200" cap="none" spc="0" normalizeH="0" baseline="0" noProof="0" dirty="0">
              <a:ln>
                <a:noFill/>
              </a:ln>
              <a:effectLst/>
              <a:uLnTx/>
              <a:uFillTx/>
              <a:latin typeface="Yu Gothic" panose="020B0400000000000000" pitchFamily="34" charset="-128"/>
              <a:ea typeface="Yu Gothic" panose="020B0400000000000000" pitchFamily="34" charset="-128"/>
              <a:cs typeface="Hellix SemiBold"/>
            </a:endParaRPr>
          </a:p>
        </p:txBody>
      </p:sp>
      <p:sp>
        <p:nvSpPr>
          <p:cNvPr id="7" name="Text Placeholder 3">
            <a:extLst>
              <a:ext uri="{FF2B5EF4-FFF2-40B4-BE49-F238E27FC236}">
                <a16:creationId xmlns:a16="http://schemas.microsoft.com/office/drawing/2014/main" id="{9FD73AE3-2A73-78A1-0EF1-D72AF50BA1B4}"/>
              </a:ext>
            </a:extLst>
          </p:cNvPr>
          <p:cNvSpPr txBox="1">
            <a:spLocks/>
          </p:cNvSpPr>
          <p:nvPr/>
        </p:nvSpPr>
        <p:spPr>
          <a:xfrm>
            <a:off x="6671552" y="5590875"/>
            <a:ext cx="2122239" cy="79131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Clr>
                <a:srgbClr val="F40000"/>
              </a:buClr>
              <a:defRPr/>
            </a:pPr>
            <a:r>
              <a:rPr lang="en-AU" sz="1400" b="1" dirty="0" err="1">
                <a:latin typeface="Yu Gothic" panose="020B0400000000000000" pitchFamily="34" charset="-128"/>
                <a:ea typeface="Yu Gothic" panose="020B0400000000000000" pitchFamily="34" charset="-128"/>
                <a:cs typeface="Hellix SemiBold"/>
              </a:rPr>
              <a:t>軽め</a:t>
            </a:r>
            <a:r>
              <a:rPr lang="ja-JP" altLang="en-US" sz="1400" b="1">
                <a:latin typeface="Yu Gothic" panose="020B0400000000000000" pitchFamily="34" charset="-128"/>
                <a:ea typeface="Yu Gothic" panose="020B0400000000000000" pitchFamily="34" charset="-128"/>
                <a:cs typeface="Hellix SemiBold"/>
              </a:rPr>
              <a:t>から</a:t>
            </a:r>
            <a:br>
              <a:rPr lang="en-US" altLang="ja-JP" sz="1400" b="1" dirty="0">
                <a:latin typeface="Yu Gothic" panose="020B0400000000000000" pitchFamily="34" charset="-128"/>
                <a:ea typeface="Yu Gothic" panose="020B0400000000000000" pitchFamily="34" charset="-128"/>
                <a:cs typeface="Hellix SemiBold"/>
              </a:rPr>
            </a:br>
            <a:r>
              <a:rPr lang="ja-JP" altLang="en-US" sz="1400" b="1">
                <a:latin typeface="Yu Gothic" panose="020B0400000000000000" pitchFamily="34" charset="-128"/>
                <a:ea typeface="Yu Gothic" panose="020B0400000000000000" pitchFamily="34" charset="-128"/>
                <a:cs typeface="Hellix SemiBold"/>
              </a:rPr>
              <a:t>ややしっかりとス</a:t>
            </a:r>
            <a:r>
              <a:rPr lang="en-AU" sz="1400" b="1" dirty="0" err="1">
                <a:latin typeface="Yu Gothic" panose="020B0400000000000000" pitchFamily="34" charset="-128"/>
                <a:ea typeface="Yu Gothic" panose="020B0400000000000000" pitchFamily="34" charset="-128"/>
                <a:cs typeface="Hellix SemiBold"/>
              </a:rPr>
              <a:t>パイスを</a:t>
            </a:r>
            <a:r>
              <a:rPr lang="ja-JP" altLang="en-US" sz="1400" b="1">
                <a:latin typeface="Yu Gothic" panose="020B0400000000000000" pitchFamily="34" charset="-128"/>
                <a:ea typeface="Yu Gothic" panose="020B0400000000000000" pitchFamily="34" charset="-128"/>
                <a:cs typeface="Hellix SemiBold"/>
              </a:rPr>
              <a:t>効かせた</a:t>
            </a:r>
            <a:r>
              <a:rPr lang="en-AU" sz="1400" b="1" dirty="0" err="1">
                <a:latin typeface="Yu Gothic" panose="020B0400000000000000" pitchFamily="34" charset="-128"/>
                <a:ea typeface="Yu Gothic" panose="020B0400000000000000" pitchFamily="34" charset="-128"/>
                <a:cs typeface="Hellix SemiBold"/>
              </a:rPr>
              <a:t>料理、カレ</a:t>
            </a:r>
            <a:r>
              <a:rPr lang="en-AU" sz="1400" b="1" dirty="0">
                <a:latin typeface="Yu Gothic" panose="020B0400000000000000" pitchFamily="34" charset="-128"/>
                <a:ea typeface="Yu Gothic" panose="020B0400000000000000" pitchFamily="34" charset="-128"/>
                <a:cs typeface="Hellix SemiBold"/>
              </a:rPr>
              <a:t>ー</a:t>
            </a:r>
          </a:p>
        </p:txBody>
      </p:sp>
      <p:sp>
        <p:nvSpPr>
          <p:cNvPr id="8" name="Text Placeholder 3">
            <a:extLst>
              <a:ext uri="{FF2B5EF4-FFF2-40B4-BE49-F238E27FC236}">
                <a16:creationId xmlns:a16="http://schemas.microsoft.com/office/drawing/2014/main" id="{39164AFB-EB73-2F9E-E20C-85E3E34A9466}"/>
              </a:ext>
            </a:extLst>
          </p:cNvPr>
          <p:cNvSpPr txBox="1">
            <a:spLocks/>
          </p:cNvSpPr>
          <p:nvPr/>
        </p:nvSpPr>
        <p:spPr>
          <a:xfrm>
            <a:off x="9398127" y="5590875"/>
            <a:ext cx="2122239" cy="791312"/>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4"/>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Clr>
                <a:srgbClr val="F40000"/>
              </a:buClr>
              <a:defRPr/>
            </a:pPr>
            <a:r>
              <a:rPr lang="en-AU" sz="1400" b="1" dirty="0" err="1">
                <a:latin typeface="Yu Gothic" panose="020B0400000000000000" pitchFamily="34" charset="-128"/>
                <a:ea typeface="Yu Gothic" panose="020B0400000000000000" pitchFamily="34" charset="-128"/>
                <a:cs typeface="Hellix SemiBold"/>
              </a:rPr>
              <a:t>柔らかな</a:t>
            </a:r>
            <a:endParaRPr lang="en-AU" sz="1400" b="1" dirty="0">
              <a:latin typeface="Yu Gothic" panose="020B0400000000000000" pitchFamily="34" charset="-128"/>
              <a:ea typeface="Yu Gothic" panose="020B0400000000000000" pitchFamily="34" charset="-128"/>
              <a:cs typeface="Hellix SemiBold"/>
            </a:endParaRPr>
          </a:p>
          <a:p>
            <a:pPr lvl="0" algn="ctr">
              <a:buClr>
                <a:srgbClr val="F40000"/>
              </a:buClr>
              <a:defRPr/>
            </a:pPr>
            <a:r>
              <a:rPr lang="en-AU" sz="1400" b="1" dirty="0" err="1">
                <a:latin typeface="Yu Gothic" panose="020B0400000000000000" pitchFamily="34" charset="-128"/>
                <a:ea typeface="Yu Gothic" panose="020B0400000000000000" pitchFamily="34" charset="-128"/>
                <a:cs typeface="Hellix SemiBold"/>
              </a:rPr>
              <a:t>ウォッシュ・チーズ</a:t>
            </a:r>
            <a:endParaRPr kumimoji="0" lang="en-US" sz="1400" b="1" u="none" strike="noStrike" kern="1200" cap="none" spc="0" normalizeH="0" baseline="0" noProof="0" dirty="0">
              <a:ln>
                <a:noFill/>
              </a:ln>
              <a:effectLst/>
              <a:uLnTx/>
              <a:uFillTx/>
              <a:latin typeface="Yu Gothic" panose="020B0400000000000000" pitchFamily="34" charset="-128"/>
              <a:ea typeface="Yu Gothic" panose="020B0400000000000000" pitchFamily="34" charset="-128"/>
              <a:cs typeface="Hellix SemiBold"/>
            </a:endParaRPr>
          </a:p>
        </p:txBody>
      </p:sp>
      <p:pic>
        <p:nvPicPr>
          <p:cNvPr id="22" name="Picture 21">
            <a:extLst>
              <a:ext uri="{FF2B5EF4-FFF2-40B4-BE49-F238E27FC236}">
                <a16:creationId xmlns:a16="http://schemas.microsoft.com/office/drawing/2014/main" id="{A707D2EB-FFC0-9F1E-9D2E-C6AB30536D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60969" y="1983585"/>
            <a:ext cx="2132395" cy="1056043"/>
          </a:xfrm>
          <a:prstGeom prst="rect">
            <a:avLst/>
          </a:prstGeom>
        </p:spPr>
      </p:pic>
    </p:spTree>
    <p:extLst>
      <p:ext uri="{BB962C8B-B14F-4D97-AF65-F5344CB8AC3E}">
        <p14:creationId xmlns:p14="http://schemas.microsoft.com/office/powerpoint/2010/main" val="341298662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8EB8FE4-DEB7-D0F1-F64B-3AC5843C2DD0}"/>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2549" r="18462" b="-219"/>
          <a:stretch/>
        </p:blipFill>
        <p:spPr>
          <a:xfrm>
            <a:off x="6096001" y="368299"/>
            <a:ext cx="6088611" cy="6123432"/>
          </a:xfrm>
        </p:spPr>
      </p:pic>
      <p:sp>
        <p:nvSpPr>
          <p:cNvPr id="3" name="Title 2">
            <a:extLst>
              <a:ext uri="{FF2B5EF4-FFF2-40B4-BE49-F238E27FC236}">
                <a16:creationId xmlns:a16="http://schemas.microsoft.com/office/drawing/2014/main" id="{4B6D487F-D3F2-1C84-E589-DFFA706A0E09}"/>
              </a:ext>
            </a:extLst>
          </p:cNvPr>
          <p:cNvSpPr>
            <a:spLocks noGrp="1"/>
          </p:cNvSpPr>
          <p:nvPr>
            <p:ph type="title"/>
          </p:nvPr>
        </p:nvSpPr>
        <p:spPr>
          <a:xfrm>
            <a:off x="568427" y="235402"/>
            <a:ext cx="5307440" cy="785732"/>
          </a:xfrm>
        </p:spPr>
        <p:txBody>
          <a:bodyPr/>
          <a:lstStyle/>
          <a:p>
            <a:r>
              <a:rPr lang="ja-JP" altLang="en-US">
                <a:solidFill>
                  <a:schemeClr val="accent5"/>
                </a:solidFill>
                <a:latin typeface="Yu Gothic Medium" panose="020B0400000000000000" pitchFamily="34" charset="-128"/>
                <a:ea typeface="Yu Gothic Medium" panose="020B0400000000000000" pitchFamily="34" charset="-128"/>
              </a:rPr>
              <a:t>グルナッシュ</a:t>
            </a:r>
            <a:endParaRPr lang="en-US" dirty="0">
              <a:solidFill>
                <a:schemeClr val="accent5"/>
              </a:solidFill>
              <a:latin typeface="Yu Gothic Medium" panose="020B0400000000000000" pitchFamily="34" charset="-128"/>
              <a:ea typeface="Yu Gothic Medium" panose="020B0400000000000000" pitchFamily="34" charset="-128"/>
            </a:endParaRPr>
          </a:p>
        </p:txBody>
      </p:sp>
      <p:sp>
        <p:nvSpPr>
          <p:cNvPr id="5" name="Text Placeholder 4">
            <a:extLst>
              <a:ext uri="{FF2B5EF4-FFF2-40B4-BE49-F238E27FC236}">
                <a16:creationId xmlns:a16="http://schemas.microsoft.com/office/drawing/2014/main" id="{A6C77098-743A-5BC6-66DE-DCCCD7B26DDB}"/>
              </a:ext>
            </a:extLst>
          </p:cNvPr>
          <p:cNvSpPr>
            <a:spLocks noGrp="1"/>
          </p:cNvSpPr>
          <p:nvPr>
            <p:ph type="body" sz="quarter" idx="13"/>
          </p:nvPr>
        </p:nvSpPr>
        <p:spPr>
          <a:xfrm>
            <a:off x="561895" y="1103266"/>
            <a:ext cx="5423269" cy="1325563"/>
          </a:xfrm>
        </p:spPr>
        <p:txBody>
          <a:bodyPr/>
          <a:lstStyle/>
          <a:p>
            <a:r>
              <a:rPr lang="ja-JP" altLang="en-US" sz="4800" kern="1000" spc="-100" dirty="0">
                <a:latin typeface="Yu Gothic Medium" panose="020B0400000000000000" pitchFamily="34" charset="-128"/>
                <a:ea typeface="Yu Gothic Medium" panose="020B0400000000000000" pitchFamily="34" charset="-128"/>
              </a:rPr>
              <a:t>クラシック品種の</a:t>
            </a:r>
          </a:p>
          <a:p>
            <a:r>
              <a:rPr lang="ja-JP" altLang="en-US" sz="4800" kern="1000" spc="-100" dirty="0">
                <a:latin typeface="Yu Gothic Medium" panose="020B0400000000000000" pitchFamily="34" charset="-128"/>
                <a:ea typeface="Yu Gothic Medium" panose="020B0400000000000000" pitchFamily="34" charset="-128"/>
              </a:rPr>
              <a:t>輝かしい未来</a:t>
            </a:r>
            <a:endParaRPr lang="en-US" sz="4800" kern="1000" spc="-10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380755108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3" cstate="screen">
            <a:extLst>
              <a:ext uri="{28A0092B-C50C-407E-A947-70E740481C1C}">
                <a14:useLocalDpi xmlns:a14="http://schemas.microsoft.com/office/drawing/2010/main"/>
              </a:ext>
            </a:extLst>
          </a:blip>
          <a:srcRect t="12966" b="2659"/>
          <a:stretch/>
        </p:blipFill>
        <p:spPr>
          <a:xfrm>
            <a:off x="0" y="0"/>
            <a:ext cx="12192000" cy="6858000"/>
          </a:xfrm>
          <a:prstGeom prst="rect">
            <a:avLst/>
          </a:prstGeom>
        </p:spPr>
      </p:pic>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
        <p:nvSpPr>
          <p:cNvPr id="2" name="object 2">
            <a:extLst>
              <a:ext uri="{FF2B5EF4-FFF2-40B4-BE49-F238E27FC236}">
                <a16:creationId xmlns:a16="http://schemas.microsoft.com/office/drawing/2014/main" id="{98C66963-CCB6-78EC-AE15-EC86092A3770}"/>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ja-JP" altLang="en-US" sz="5400" b="0" dirty="0">
                <a:solidFill>
                  <a:schemeClr val="bg1"/>
                </a:solidFill>
                <a:latin typeface="Yu Gothic Medium" panose="020B0500000000000000" pitchFamily="34" charset="-128"/>
                <a:ea typeface="Yu Gothic Medium" panose="020B0500000000000000" pitchFamily="34" charset="-128"/>
                <a:cs typeface="Inter Display" panose="02000503000000020004" pitchFamily="2" charset="0"/>
              </a:rPr>
              <a:t>ありがとうございました</a:t>
            </a:r>
          </a:p>
          <a:p>
            <a:pPr marL="11522" algn="ctr">
              <a:spcBef>
                <a:spcPts val="91"/>
              </a:spcBef>
              <a:tabLst>
                <a:tab pos="1162574" algn="l"/>
                <a:tab pos="2432878" algn="l"/>
                <a:tab pos="3690509" algn="l"/>
                <a:tab pos="4919334" algn="l"/>
                <a:tab pos="6532419" algn="l"/>
                <a:tab pos="9045952" algn="l"/>
              </a:tabLst>
            </a:pPr>
            <a:endParaRPr lang="ja-JP" altLang="en-US" sz="5400" b="0" dirty="0">
              <a:solidFill>
                <a:schemeClr val="bg1"/>
              </a:solidFill>
              <a:latin typeface="Malgun Gothic" panose="020B0503020000020004" pitchFamily="34" charset="-127"/>
              <a:ea typeface="Malgun Gothic" panose="020B0503020000020004" pitchFamily="34" charset="-127"/>
              <a:cs typeface="Inter Display" panose="02000503000000020004" pitchFamily="2" charset="0"/>
            </a:endParaRPr>
          </a:p>
        </p:txBody>
      </p:sp>
    </p:spTree>
    <p:extLst>
      <p:ext uri="{BB962C8B-B14F-4D97-AF65-F5344CB8AC3E}">
        <p14:creationId xmlns:p14="http://schemas.microsoft.com/office/powerpoint/2010/main" val="257934993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73B6-CD21-FC6C-007E-6DA303EF32B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B7F161E-2A71-435E-CA7A-B3D014D84FA6}"/>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B0F21B2D-828E-990F-1861-DD96BAB2E95B}"/>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276434912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TimeandDate xmlns="02256494-4976-4001-aedb-96463ae0d92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6" ma:contentTypeDescription="Create a new document." ma:contentTypeScope="" ma:versionID="8e86b4bf1b8c023890aec135cfe5f7e4">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f15e1af8c6369490413ad2aa21c78021"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Timeand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TimeandDate" ma:index="22" nillable="true" ma:displayName="Time and Date" ma:format="DateOnly" ma:internalName="Timeand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a15f51d-6ec7-447a-8378-399e725e0ac0}"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10CCF1F8-6D9E-4631-9BC7-E65B426755A9}">
  <ds:schemaRefs>
    <ds:schemaRef ds:uri="http://purl.org/dc/dcmitype/"/>
    <ds:schemaRef ds:uri="http://schemas.microsoft.com/office/2006/documentManagement/types"/>
    <ds:schemaRef ds:uri="02256494-4976-4001-aedb-96463ae0d92e"/>
    <ds:schemaRef ds:uri="http://purl.org/dc/terms/"/>
    <ds:schemaRef ds:uri="4e8dd08d-258d-47a9-9875-37f1ffd19f33"/>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F5FB6F9-350B-4D53-9FD4-1D420D033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256494-4976-4001-aedb-96463ae0d92e"/>
    <ds:schemaRef ds:uri="4e8dd08d-258d-47a9-9875-37f1ffd19f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TotalTime>
  <Words>6056</Words>
  <Application>Microsoft Macintosh PowerPoint</Application>
  <PresentationFormat>Widescreen</PresentationFormat>
  <Paragraphs>265</Paragraphs>
  <Slides>27</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Yu Gothic</vt:lpstr>
      <vt:lpstr>Inter Display</vt:lpstr>
      <vt:lpstr>Yu Gothic Medium</vt:lpstr>
      <vt:lpstr>Arial</vt:lpstr>
      <vt:lpstr>Malgun Gothic</vt:lpstr>
      <vt:lpstr>Neue Haas Grotesk Text Pro</vt:lpstr>
      <vt:lpstr>MS PGothic</vt:lpstr>
      <vt:lpstr>Calibri</vt:lpstr>
      <vt:lpstr>Slide layouts</vt:lpstr>
      <vt:lpstr>PowerPoint Presentation</vt:lpstr>
      <vt:lpstr>PowerPoint Presentation</vt:lpstr>
      <vt:lpstr>GRENACHE</vt:lpstr>
      <vt:lpstr>PowerPoint Presentation</vt:lpstr>
      <vt:lpstr>1832年</vt:lpstr>
      <vt:lpstr>PowerPoint Presentation</vt:lpstr>
      <vt:lpstr>オーストラリアの</vt:lpstr>
      <vt:lpstr>オーストラリアの グルナッシュの初代王者</vt:lpstr>
      <vt:lpstr>ブドウ栽培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気候</vt:lpstr>
      <vt:lpstr>土壌</vt:lpstr>
      <vt:lpstr>PowerPoint Presentation</vt:lpstr>
      <vt:lpstr>PowerPoint Presentation</vt:lpstr>
      <vt:lpstr>PowerPoint Presentation</vt:lpstr>
      <vt:lpstr>土壌</vt:lpstr>
      <vt:lpstr>PowerPoint Presentation</vt:lpstr>
      <vt:lpstr>PowerPoint Presentation</vt:lpstr>
      <vt:lpstr>グルナッシュ</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Cameron Midson</cp:lastModifiedBy>
  <cp:revision>39</cp:revision>
  <dcterms:created xsi:type="dcterms:W3CDTF">2018-07-25T07:02:59Z</dcterms:created>
  <dcterms:modified xsi:type="dcterms:W3CDTF">2026-09-13T23:52:14Z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Order">
    <vt:lpwstr>47265400.0000000</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y fmtid="{D5CDD505-2E9C-101B-9397-08002B2CF9AE}" pid="12" name="MSIP_Label_8cf57b4f-1801-441a-a240-098885f2bcbe_Enabled">
    <vt:lpwstr>true</vt:lpwstr>
  </property>
  <property fmtid="{D5CDD505-2E9C-101B-9397-08002B2CF9AE}" pid="13" name="MSIP_Label_8cf57b4f-1801-441a-a240-098885f2bcbe_SetDate">
    <vt:lpwstr>2026-09-08T21:12:34Z</vt:lpwstr>
  </property>
  <property fmtid="{D5CDD505-2E9C-101B-9397-08002B2CF9AE}" pid="14" name="MSIP_Label_8cf57b4f-1801-441a-a240-098885f2bcbe_Method">
    <vt:lpwstr>Standard</vt:lpwstr>
  </property>
  <property fmtid="{D5CDD505-2E9C-101B-9397-08002B2CF9AE}" pid="15" name="MSIP_Label_8cf57b4f-1801-441a-a240-098885f2bcbe_Name">
    <vt:lpwstr>General</vt:lpwstr>
  </property>
  <property fmtid="{D5CDD505-2E9C-101B-9397-08002B2CF9AE}" pid="16" name="MSIP_Label_8cf57b4f-1801-441a-a240-098885f2bcbe_SiteId">
    <vt:lpwstr>76107ada-99f4-412e-b164-5464438b49a0</vt:lpwstr>
  </property>
  <property fmtid="{D5CDD505-2E9C-101B-9397-08002B2CF9AE}" pid="17" name="MSIP_Label_8cf57b4f-1801-441a-a240-098885f2bcbe_ActionId">
    <vt:lpwstr>2fc43895-50e8-49be-878c-c1c62e5dee49</vt:lpwstr>
  </property>
  <property fmtid="{D5CDD505-2E9C-101B-9397-08002B2CF9AE}" pid="18" name="MSIP_Label_8cf57b4f-1801-441a-a240-098885f2bcbe_ContentBits">
    <vt:lpwstr>0</vt:lpwstr>
  </property>
  <property fmtid="{D5CDD505-2E9C-101B-9397-08002B2CF9AE}" pid="19" name="MSIP_Label_8cf57b4f-1801-441a-a240-098885f2bcbe_Tag">
    <vt:lpwstr>10, 3, 0, 1</vt:lpwstr>
  </property>
</Properties>
</file>